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0" r:id="rId14"/>
    <p:sldId id="269" r:id="rId15"/>
    <p:sldId id="281"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4"/>
    <p:restoredTop sz="94674"/>
  </p:normalViewPr>
  <p:slideViewPr>
    <p:cSldViewPr snapToGrid="0" snapToObjects="1">
      <p:cViewPr varScale="1">
        <p:scale>
          <a:sx n="82" d="100"/>
          <a:sy n="82" d="100"/>
        </p:scale>
        <p:origin x="195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8200496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1270000" y="1638300"/>
            <a:ext cx="10464800" cy="3302000"/>
          </a:xfrm>
          <a:prstGeom prst="rect">
            <a:avLst/>
          </a:prstGeom>
        </p:spPr>
        <p:txBody>
          <a:bodyPr anchor="b"/>
          <a:lstStyle/>
          <a:p>
            <a:r>
              <a:t>Texto del título</a:t>
            </a:r>
          </a:p>
        </p:txBody>
      </p:sp>
      <p:sp>
        <p:nvSpPr>
          <p:cNvPr id="12" name="Nivel de texto 1…"/>
          <p:cNvSpPr txBox="1">
            <a:spLocks noGrp="1"/>
          </p:cNvSpPr>
          <p:nvPr>
            <p:ph type="body" sz="quarter" idx="1"/>
          </p:nvPr>
        </p:nvSpPr>
        <p:spPr>
          <a:xfrm>
            <a:off x="1270000" y="5041900"/>
            <a:ext cx="10464800" cy="1130300"/>
          </a:xfrm>
          <a:prstGeom prst="rect">
            <a:avLst/>
          </a:prstGeom>
        </p:spPr>
        <p:txBody>
          <a:bodyPr anchor="t"/>
          <a:lstStyle>
            <a:lvl1pPr marL="0" indent="0">
              <a:spcBef>
                <a:spcPts val="0"/>
              </a:spcBef>
              <a:buSzTx/>
              <a:buNone/>
              <a:defRPr sz="3700" b="1"/>
            </a:lvl1pPr>
            <a:lvl2pPr marL="0" indent="228600">
              <a:spcBef>
                <a:spcPts val="0"/>
              </a:spcBef>
              <a:buSzTx/>
              <a:buNone/>
              <a:defRPr sz="3700" b="1"/>
            </a:lvl2pPr>
            <a:lvl3pPr marL="0" indent="457200">
              <a:spcBef>
                <a:spcPts val="0"/>
              </a:spcBef>
              <a:buSzTx/>
              <a:buNone/>
              <a:defRPr sz="3700" b="1"/>
            </a:lvl3pPr>
            <a:lvl4pPr marL="0" indent="685800">
              <a:spcBef>
                <a:spcPts val="0"/>
              </a:spcBef>
              <a:buSzTx/>
              <a:buNone/>
              <a:defRPr sz="3700" b="1"/>
            </a:lvl4pPr>
            <a:lvl5pPr marL="0" indent="914400">
              <a:spcBef>
                <a:spcPts val="0"/>
              </a:spcBef>
              <a:buSzTx/>
              <a:buNone/>
              <a:defRPr sz="3700" b="1"/>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‹Nº›</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bg>
      <p:bgPr>
        <a:solidFill>
          <a:srgbClr val="FFFFFF"/>
        </a:solidFill>
        <a:effectLst/>
      </p:bgPr>
    </p:bg>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–Johnny Appleseed</a:t>
            </a:r>
          </a:p>
        </p:txBody>
      </p:sp>
      <p:sp>
        <p:nvSpPr>
          <p:cNvPr id="94" name="“Type a quote here.”"/>
          <p:cNvSpPr txBox="1">
            <a:spLocks noGrp="1"/>
          </p:cNvSpPr>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“Type a quote here.” </a:t>
            </a:r>
          </a:p>
        </p:txBody>
      </p:sp>
      <p:sp>
        <p:nvSpPr>
          <p:cNvPr id="95"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bg>
      <p:bgPr>
        <a:solidFill>
          <a:srgbClr val="FFFFFF"/>
        </a:solidFill>
        <a:effectLst/>
      </p:bgPr>
    </p:bg>
    <p:spTree>
      <p:nvGrpSpPr>
        <p:cNvPr id="1" name=""/>
        <p:cNvGrpSpPr/>
        <p:nvPr/>
      </p:nvGrpSpPr>
      <p:grpSpPr>
        <a:xfrm>
          <a:off x="0" y="0"/>
          <a:ext cx="0" cy="0"/>
          <a:chOff x="0" y="0"/>
          <a:chExt cx="0" cy="0"/>
        </a:xfrm>
      </p:grpSpPr>
      <p:sp>
        <p:nvSpPr>
          <p:cNvPr id="102" name="Imagen"/>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10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ítulo y objetos">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7" name="Texto del título"/>
          <p:cNvSpPr txBox="1">
            <a:spLocks noGrp="1"/>
          </p:cNvSpPr>
          <p:nvPr>
            <p:ph type="title"/>
          </p:nvPr>
        </p:nvSpPr>
        <p:spPr>
          <a:xfrm>
            <a:off x="894079" y="519290"/>
            <a:ext cx="11216641" cy="1885246"/>
          </a:xfrm>
          <a:prstGeom prst="rect">
            <a:avLst/>
          </a:prstGeom>
        </p:spPr>
        <p:txBody>
          <a:bodyPr lIns="65023" tIns="65023" rIns="65023" bIns="65023"/>
          <a:lstStyle>
            <a:lvl1pPr algn="l" defTabSz="975360">
              <a:lnSpc>
                <a:spcPct val="90000"/>
              </a:lnSpc>
              <a:defRPr sz="4600">
                <a:latin typeface="Calibri Light"/>
                <a:ea typeface="Calibri Light"/>
                <a:cs typeface="Calibri Light"/>
                <a:sym typeface="Calibri Light"/>
              </a:defRPr>
            </a:lvl1pPr>
          </a:lstStyle>
          <a:p>
            <a:r>
              <a:t>Texto del título</a:t>
            </a:r>
          </a:p>
        </p:txBody>
      </p:sp>
      <p:sp>
        <p:nvSpPr>
          <p:cNvPr id="118" name="Nivel de texto 1…"/>
          <p:cNvSpPr txBox="1">
            <a:spLocks noGrp="1"/>
          </p:cNvSpPr>
          <p:nvPr>
            <p:ph type="body" idx="1"/>
          </p:nvPr>
        </p:nvSpPr>
        <p:spPr>
          <a:xfrm>
            <a:off x="894079" y="2596444"/>
            <a:ext cx="11216641" cy="6188570"/>
          </a:xfrm>
          <a:prstGeom prst="rect">
            <a:avLst/>
          </a:prstGeom>
        </p:spPr>
        <p:txBody>
          <a:bodyPr lIns="65023" tIns="65023" rIns="65023" bIns="65023" anchor="t"/>
          <a:lstStyle>
            <a:lvl1pPr marL="228600" indent="-228600" defTabSz="975360">
              <a:lnSpc>
                <a:spcPct val="90000"/>
              </a:lnSpc>
              <a:spcBef>
                <a:spcPts val="900"/>
              </a:spcBef>
              <a:buSzPct val="100000"/>
              <a:buFont typeface="Arial"/>
              <a:defRPr sz="2800">
                <a:latin typeface="Calibri"/>
                <a:ea typeface="Calibri"/>
                <a:cs typeface="Calibri"/>
                <a:sym typeface="Calibri"/>
              </a:defRPr>
            </a:lvl1pPr>
            <a:lvl2pPr marL="609600" indent="-266700" defTabSz="975360">
              <a:lnSpc>
                <a:spcPct val="90000"/>
              </a:lnSpc>
              <a:spcBef>
                <a:spcPts val="900"/>
              </a:spcBef>
              <a:buSzPct val="100000"/>
              <a:buFont typeface="Arial"/>
              <a:defRPr sz="2800">
                <a:latin typeface="Calibri"/>
                <a:ea typeface="Calibri"/>
                <a:cs typeface="Calibri"/>
                <a:sym typeface="Calibri"/>
              </a:defRPr>
            </a:lvl2pPr>
            <a:lvl3pPr marL="1005839" indent="-320039" defTabSz="975360">
              <a:lnSpc>
                <a:spcPct val="90000"/>
              </a:lnSpc>
              <a:spcBef>
                <a:spcPts val="900"/>
              </a:spcBef>
              <a:buSzPct val="100000"/>
              <a:buFont typeface="Arial"/>
              <a:defRPr sz="2800">
                <a:latin typeface="Calibri"/>
                <a:ea typeface="Calibri"/>
                <a:cs typeface="Calibri"/>
                <a:sym typeface="Calibri"/>
              </a:defRPr>
            </a:lvl3pPr>
            <a:lvl4pPr marL="1397976" indent="-369276" defTabSz="975360">
              <a:lnSpc>
                <a:spcPct val="90000"/>
              </a:lnSpc>
              <a:spcBef>
                <a:spcPts val="900"/>
              </a:spcBef>
              <a:buSzPct val="100000"/>
              <a:buFont typeface="Arial"/>
              <a:defRPr sz="2800">
                <a:latin typeface="Calibri"/>
                <a:ea typeface="Calibri"/>
                <a:cs typeface="Calibri"/>
                <a:sym typeface="Calibri"/>
              </a:defRPr>
            </a:lvl4pPr>
            <a:lvl5pPr marL="1740876" indent="-369276" defTabSz="975360">
              <a:lnSpc>
                <a:spcPct val="90000"/>
              </a:lnSpc>
              <a:spcBef>
                <a:spcPts val="900"/>
              </a:spcBef>
              <a:buSzPct val="100000"/>
              <a:buFont typeface="Arial"/>
              <a:defRPr sz="2800">
                <a:latin typeface="Calibri"/>
                <a:ea typeface="Calibri"/>
                <a:cs typeface="Calibri"/>
                <a:sym typeface="Calibri"/>
              </a:defRPr>
            </a:lvl5pPr>
          </a:lstStyle>
          <a:p>
            <a:r>
              <a:t>Nivel de texto 1</a:t>
            </a:r>
          </a:p>
          <a:p>
            <a:pPr lvl="1"/>
            <a:r>
              <a:t>Nivel de texto 2</a:t>
            </a:r>
          </a:p>
          <a:p>
            <a:pPr lvl="2"/>
            <a:r>
              <a:t>Nivel de texto 3</a:t>
            </a:r>
          </a:p>
          <a:p>
            <a:pPr lvl="3"/>
            <a:r>
              <a:t>Nivel de texto 4</a:t>
            </a:r>
          </a:p>
          <a:p>
            <a:pPr lvl="4"/>
            <a:r>
              <a:t>Nivel de texto 5</a:t>
            </a:r>
          </a:p>
        </p:txBody>
      </p:sp>
      <p:sp>
        <p:nvSpPr>
          <p:cNvPr id="119" name="Número de diapositiva"/>
          <p:cNvSpPr txBox="1">
            <a:spLocks noGrp="1"/>
          </p:cNvSpPr>
          <p:nvPr>
            <p:ph type="sldNum" sz="quarter" idx="2"/>
          </p:nvPr>
        </p:nvSpPr>
        <p:spPr>
          <a:xfrm>
            <a:off x="11808131" y="9145864"/>
            <a:ext cx="302590" cy="307849"/>
          </a:xfrm>
          <a:prstGeom prst="rect">
            <a:avLst/>
          </a:prstGeom>
        </p:spPr>
        <p:txBody>
          <a:bodyPr lIns="65023" tIns="65023" rIns="65023" bIns="65023" anchor="ctr"/>
          <a:lstStyle>
            <a:lvl1pPr algn="r" defTabSz="1300480">
              <a:defRPr sz="1200">
                <a:solidFill>
                  <a:srgbClr val="888888"/>
                </a:solidFill>
                <a:latin typeface="Calibri"/>
                <a:ea typeface="Calibri"/>
                <a:cs typeface="Calibri"/>
                <a:sym typeface="Calibri"/>
              </a:defRPr>
            </a:lvl1p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n"/>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21" name="Texto del título"/>
          <p:cNvSpPr txBox="1">
            <a:spLocks noGrp="1"/>
          </p:cNvSpPr>
          <p:nvPr>
            <p:ph type="title"/>
          </p:nvPr>
        </p:nvSpPr>
        <p:spPr>
          <a:xfrm>
            <a:off x="1270000" y="6718300"/>
            <a:ext cx="10464800" cy="1422400"/>
          </a:xfrm>
          <a:prstGeom prst="rect">
            <a:avLst/>
          </a:prstGeom>
        </p:spPr>
        <p:txBody>
          <a:bodyPr anchor="b"/>
          <a:lstStyle/>
          <a:p>
            <a:r>
              <a:t>Texto del título</a:t>
            </a:r>
          </a:p>
        </p:txBody>
      </p:sp>
      <p:sp>
        <p:nvSpPr>
          <p:cNvPr id="22" name="Nivel de texto 1…"/>
          <p:cNvSpPr txBox="1">
            <a:spLocks noGrp="1"/>
          </p:cNvSpPr>
          <p:nvPr>
            <p:ph type="body" sz="quarter" idx="1"/>
          </p:nvPr>
        </p:nvSpPr>
        <p:spPr>
          <a:xfrm>
            <a:off x="1270000" y="8153400"/>
            <a:ext cx="10464800" cy="1130300"/>
          </a:xfrm>
          <a:prstGeom prst="rect">
            <a:avLst/>
          </a:prstGeom>
        </p:spPr>
        <p:txBody>
          <a:bodyPr anchor="t"/>
          <a:lstStyle>
            <a:lvl1pPr marL="0" indent="0">
              <a:spcBef>
                <a:spcPts val="0"/>
              </a:spcBef>
              <a:buSzTx/>
              <a:buNone/>
              <a:defRPr sz="3700" b="1"/>
            </a:lvl1pPr>
            <a:lvl2pPr marL="0" indent="228600">
              <a:spcBef>
                <a:spcPts val="0"/>
              </a:spcBef>
              <a:buSzTx/>
              <a:buNone/>
              <a:defRPr sz="3700" b="1"/>
            </a:lvl2pPr>
            <a:lvl3pPr marL="0" indent="457200">
              <a:spcBef>
                <a:spcPts val="0"/>
              </a:spcBef>
              <a:buSzTx/>
              <a:buNone/>
              <a:defRPr sz="3700" b="1"/>
            </a:lvl3pPr>
            <a:lvl4pPr marL="0" indent="685800">
              <a:spcBef>
                <a:spcPts val="0"/>
              </a:spcBef>
              <a:buSzTx/>
              <a:buNone/>
              <a:defRPr sz="3700" b="1"/>
            </a:lvl4pPr>
            <a:lvl5pPr marL="0" indent="914400">
              <a:spcBef>
                <a:spcPts val="0"/>
              </a:spcBef>
              <a:buSzTx/>
              <a:buNone/>
              <a:defRPr sz="3700" b="1"/>
            </a:lvl5pPr>
          </a:lstStyle>
          <a:p>
            <a:r>
              <a:t>Nivel de texto 1</a:t>
            </a:r>
          </a:p>
          <a:p>
            <a:pPr lvl="1"/>
            <a:r>
              <a:t>Nivel de texto 2</a:t>
            </a:r>
          </a:p>
          <a:p>
            <a:pPr lvl="2"/>
            <a:r>
              <a:t>Nivel de texto 3</a:t>
            </a:r>
          </a:p>
          <a:p>
            <a:pPr lvl="3"/>
            <a:r>
              <a:t>Nivel de texto 4</a:t>
            </a:r>
          </a:p>
          <a:p>
            <a:pPr lvl="4"/>
            <a:r>
              <a:t>Nivel de texto 5</a:t>
            </a:r>
          </a:p>
        </p:txBody>
      </p:sp>
      <p:sp>
        <p:nvSpPr>
          <p:cNvPr id="23"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exto del título"/>
          <p:cNvSpPr txBox="1">
            <a:spLocks noGrp="1"/>
          </p:cNvSpPr>
          <p:nvPr>
            <p:ph type="title"/>
          </p:nvPr>
        </p:nvSpPr>
        <p:spPr>
          <a:xfrm>
            <a:off x="1270000" y="3225800"/>
            <a:ext cx="10464800" cy="3302000"/>
          </a:xfrm>
          <a:prstGeom prst="rect">
            <a:avLst/>
          </a:prstGeom>
        </p:spPr>
        <p:txBody>
          <a:bodyPr/>
          <a:lstStyle/>
          <a:p>
            <a:r>
              <a:t>Texto del título</a:t>
            </a:r>
          </a:p>
        </p:txBody>
      </p:sp>
      <p:sp>
        <p:nvSpPr>
          <p:cNvPr id="3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n"/>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39" name="Texto del título"/>
          <p:cNvSpPr txBox="1">
            <a:spLocks noGrp="1"/>
          </p:cNvSpPr>
          <p:nvPr>
            <p:ph type="title"/>
          </p:nvPr>
        </p:nvSpPr>
        <p:spPr>
          <a:xfrm>
            <a:off x="952500" y="635000"/>
            <a:ext cx="5334000" cy="3987800"/>
          </a:xfrm>
          <a:prstGeom prst="rect">
            <a:avLst/>
          </a:prstGeom>
        </p:spPr>
        <p:txBody>
          <a:bodyPr anchor="b"/>
          <a:lstStyle>
            <a:lvl1pPr>
              <a:defRPr sz="6000"/>
            </a:lvl1pPr>
          </a:lstStyle>
          <a:p>
            <a:r>
              <a:t>Texto del título</a:t>
            </a:r>
          </a:p>
        </p:txBody>
      </p:sp>
      <p:sp>
        <p:nvSpPr>
          <p:cNvPr id="40" name="Nivel de texto 1…"/>
          <p:cNvSpPr txBox="1">
            <a:spLocks noGrp="1"/>
          </p:cNvSpPr>
          <p:nvPr>
            <p:ph type="body" sz="quarter" idx="1"/>
          </p:nvPr>
        </p:nvSpPr>
        <p:spPr>
          <a:xfrm>
            <a:off x="952500" y="4724400"/>
            <a:ext cx="5334000" cy="4114800"/>
          </a:xfrm>
          <a:prstGeom prst="rect">
            <a:avLst/>
          </a:prstGeom>
        </p:spPr>
        <p:txBody>
          <a:bodyPr anchor="t"/>
          <a:lstStyle>
            <a:lvl1pPr marL="0" indent="0">
              <a:spcBef>
                <a:spcPts val="0"/>
              </a:spcBef>
              <a:buSzTx/>
              <a:buNone/>
              <a:defRPr sz="3700" b="1"/>
            </a:lvl1pPr>
            <a:lvl2pPr marL="0" indent="228600">
              <a:spcBef>
                <a:spcPts val="0"/>
              </a:spcBef>
              <a:buSzTx/>
              <a:buNone/>
              <a:defRPr sz="3700" b="1"/>
            </a:lvl2pPr>
            <a:lvl3pPr marL="0" indent="457200">
              <a:spcBef>
                <a:spcPts val="0"/>
              </a:spcBef>
              <a:buSzTx/>
              <a:buNone/>
              <a:defRPr sz="3700" b="1"/>
            </a:lvl3pPr>
            <a:lvl4pPr marL="0" indent="685800">
              <a:spcBef>
                <a:spcPts val="0"/>
              </a:spcBef>
              <a:buSzTx/>
              <a:buNone/>
              <a:defRPr sz="3700" b="1"/>
            </a:lvl4pPr>
            <a:lvl5pPr marL="0" indent="914400">
              <a:spcBef>
                <a:spcPts val="0"/>
              </a:spcBef>
              <a:buSzTx/>
              <a:buNone/>
              <a:defRPr sz="3700" b="1"/>
            </a:lvl5pPr>
          </a:lstStyle>
          <a:p>
            <a:r>
              <a:t>Nivel de texto 1</a:t>
            </a:r>
          </a:p>
          <a:p>
            <a:pPr lvl="1"/>
            <a:r>
              <a:t>Nivel de texto 2</a:t>
            </a:r>
          </a:p>
          <a:p>
            <a:pPr lvl="2"/>
            <a:r>
              <a:t>Nivel de texto 3</a:t>
            </a:r>
          </a:p>
          <a:p>
            <a:pPr lvl="3"/>
            <a:r>
              <a:t>Nivel de texto 4</a:t>
            </a:r>
          </a:p>
          <a:p>
            <a:pPr lvl="4"/>
            <a:r>
              <a:t>Nivel de texto 5</a:t>
            </a:r>
          </a:p>
        </p:txBody>
      </p:sp>
      <p:sp>
        <p:nvSpPr>
          <p:cNvPr id="41"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exto del título"/>
          <p:cNvSpPr txBox="1">
            <a:spLocks noGrp="1"/>
          </p:cNvSpPr>
          <p:nvPr>
            <p:ph type="title"/>
          </p:nvPr>
        </p:nvSpPr>
        <p:spPr>
          <a:prstGeom prst="rect">
            <a:avLst/>
          </a:prstGeom>
        </p:spPr>
        <p:txBody>
          <a:bodyPr/>
          <a:lstStyle/>
          <a:p>
            <a:r>
              <a:t>Texto del título</a:t>
            </a:r>
          </a:p>
        </p:txBody>
      </p:sp>
      <p:sp>
        <p:nvSpPr>
          <p:cNvPr id="49"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exto del título"/>
          <p:cNvSpPr txBox="1">
            <a:spLocks noGrp="1"/>
          </p:cNvSpPr>
          <p:nvPr>
            <p:ph type="title"/>
          </p:nvPr>
        </p:nvSpPr>
        <p:spPr>
          <a:xfrm>
            <a:off x="952500" y="254000"/>
            <a:ext cx="8899115" cy="2159000"/>
          </a:xfrm>
          <a:prstGeom prst="rect">
            <a:avLst/>
          </a:prstGeom>
        </p:spPr>
        <p:txBody>
          <a:bodyPr/>
          <a:lstStyle/>
          <a:p>
            <a:r>
              <a:t>Texto del título</a:t>
            </a:r>
          </a:p>
        </p:txBody>
      </p:sp>
      <p:sp>
        <p:nvSpPr>
          <p:cNvPr id="57"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n"/>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66" name="Texto del título"/>
          <p:cNvSpPr txBox="1">
            <a:spLocks noGrp="1"/>
          </p:cNvSpPr>
          <p:nvPr>
            <p:ph type="title"/>
          </p:nvPr>
        </p:nvSpPr>
        <p:spPr>
          <a:xfrm>
            <a:off x="952500" y="254000"/>
            <a:ext cx="8914307" cy="2159000"/>
          </a:xfrm>
          <a:prstGeom prst="rect">
            <a:avLst/>
          </a:prstGeom>
        </p:spPr>
        <p:txBody>
          <a:bodyPr/>
          <a:lstStyle/>
          <a:p>
            <a:r>
              <a:t>Texto del título</a:t>
            </a:r>
          </a:p>
        </p:txBody>
      </p:sp>
      <p:sp>
        <p:nvSpPr>
          <p:cNvPr id="67" name="Nivel de texto 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68" name="Número de diapositiva"/>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‹Nº›</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Nivel de texto 1…"/>
          <p:cNvSpPr txBox="1">
            <a:spLocks noGrp="1"/>
          </p:cNvSpPr>
          <p:nvPr>
            <p:ph type="body" idx="1"/>
          </p:nvPr>
        </p:nvSpPr>
        <p:spPr>
          <a:xfrm>
            <a:off x="952500" y="1270000"/>
            <a:ext cx="11099800" cy="7213600"/>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bg>
      <p:bgPr>
        <a:solidFill>
          <a:srgbClr val="FFFFFF"/>
        </a:solidFill>
        <a:effectLst/>
      </p:bgPr>
    </p:bg>
    <p:spTree>
      <p:nvGrpSpPr>
        <p:cNvPr id="1" name=""/>
        <p:cNvGrpSpPr/>
        <p:nvPr/>
      </p:nvGrpSpPr>
      <p:grpSpPr>
        <a:xfrm>
          <a:off x="0" y="0"/>
          <a:ext cx="0" cy="0"/>
          <a:chOff x="0" y="0"/>
          <a:chExt cx="0" cy="0"/>
        </a:xfrm>
      </p:grpSpPr>
      <p:sp>
        <p:nvSpPr>
          <p:cNvPr id="83" name="Imagen"/>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84" name="Imagen"/>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85" name="Imagen"/>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86" name="Número de diapositiva"/>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Texto del título</a:t>
            </a:r>
          </a:p>
        </p:txBody>
      </p:sp>
      <p:sp>
        <p:nvSpPr>
          <p:cNvPr id="3" name="Nivel de texto 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TRABAJO SEGURO EN ALTURAS…"/>
          <p:cNvSpPr txBox="1">
            <a:spLocks noGrp="1"/>
          </p:cNvSpPr>
          <p:nvPr>
            <p:ph type="title"/>
          </p:nvPr>
        </p:nvSpPr>
        <p:spPr>
          <a:xfrm>
            <a:off x="952500" y="2882900"/>
            <a:ext cx="5334000" cy="3987800"/>
          </a:xfrm>
          <a:prstGeom prst="rect">
            <a:avLst/>
          </a:prstGeom>
        </p:spPr>
        <p:txBody>
          <a:bodyPr/>
          <a:lstStyle/>
          <a:p>
            <a:pPr defTabSz="303783">
              <a:defRPr sz="3120"/>
            </a:pPr>
            <a:r>
              <a:t>TRABAJO SEGURO EN ALTURAS </a:t>
            </a:r>
          </a:p>
          <a:p>
            <a:pPr defTabSz="303783">
              <a:defRPr sz="3120"/>
            </a:pPr>
            <a:endParaRPr/>
          </a:p>
          <a:p>
            <a:pPr defTabSz="303783">
              <a:defRPr sz="3120"/>
            </a:pPr>
            <a:endParaRPr/>
          </a:p>
          <a:p>
            <a:pPr lvl="1" indent="118871" defTabSz="303783">
              <a:defRPr sz="3120"/>
            </a:pPr>
            <a:r>
              <a:t>Introducción</a:t>
            </a:r>
            <a:br/>
            <a:r>
              <a:t>Requisitos legales en la protección contra caídas en trabajo en alturas. </a:t>
            </a:r>
          </a:p>
        </p:txBody>
      </p:sp>
      <p:sp>
        <p:nvSpPr>
          <p:cNvPr id="129" name="3/9/18"/>
          <p:cNvSpPr txBox="1"/>
          <p:nvPr/>
        </p:nvSpPr>
        <p:spPr>
          <a:xfrm>
            <a:off x="162559" y="9332179"/>
            <a:ext cx="2926081" cy="32355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a:defRPr sz="1600">
                <a:latin typeface="Arial"/>
                <a:ea typeface="Arial"/>
                <a:cs typeface="Arial"/>
                <a:sym typeface="Arial"/>
              </a:defRPr>
            </a:lvl1pPr>
          </a:lstStyle>
          <a:p>
            <a:r>
              <a:t>3/9/18</a:t>
            </a:r>
          </a:p>
        </p:txBody>
      </p:sp>
      <p:pic>
        <p:nvPicPr>
          <p:cNvPr id="130" name="23843575_822016061336210_5734959323259613477_n.jpg" descr="23843575_822016061336210_5734959323259613477_n.jpg"/>
          <p:cNvPicPr>
            <a:picLocks noChangeAspect="1"/>
          </p:cNvPicPr>
          <p:nvPr/>
        </p:nvPicPr>
        <p:blipFill>
          <a:blip r:embed="rId3">
            <a:extLst/>
          </a:blip>
          <a:srcRect l="20269" t="29825" r="32260" b="13085"/>
          <a:stretch>
            <a:fillRect/>
          </a:stretch>
        </p:blipFill>
        <p:spPr>
          <a:xfrm>
            <a:off x="7146369" y="2891151"/>
            <a:ext cx="5628251" cy="5076462"/>
          </a:xfrm>
          <a:prstGeom prst="rect">
            <a:avLst/>
          </a:prstGeom>
          <a:ln w="12700">
            <a:miter lim="400000"/>
          </a:ln>
        </p:spPr>
      </p:pic>
      <p:sp>
        <p:nvSpPr>
          <p:cNvPr id="131" name="TRABAJO SEGURO EN ALTURAS…"/>
          <p:cNvSpPr txBox="1"/>
          <p:nvPr/>
        </p:nvSpPr>
        <p:spPr>
          <a:xfrm>
            <a:off x="965200" y="2882900"/>
            <a:ext cx="5334000" cy="3987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pPr defTabSz="303783">
              <a:defRPr sz="3120" b="0">
                <a:latin typeface="+mn-lt"/>
                <a:ea typeface="+mn-ea"/>
                <a:cs typeface="+mn-cs"/>
                <a:sym typeface="Helvetica Neue Medium"/>
              </a:defRPr>
            </a:pPr>
            <a:r>
              <a:t>TRABAJO SEGURO EN ALTURAS </a:t>
            </a:r>
          </a:p>
          <a:p>
            <a:pPr defTabSz="303783">
              <a:defRPr sz="3120" b="0">
                <a:latin typeface="+mn-lt"/>
                <a:ea typeface="+mn-ea"/>
                <a:cs typeface="+mn-cs"/>
                <a:sym typeface="Helvetica Neue Medium"/>
              </a:defRPr>
            </a:pPr>
            <a:endParaRPr/>
          </a:p>
          <a:p>
            <a:pPr defTabSz="303783">
              <a:defRPr sz="3120" b="0">
                <a:latin typeface="+mn-lt"/>
                <a:ea typeface="+mn-ea"/>
                <a:cs typeface="+mn-cs"/>
                <a:sym typeface="Helvetica Neue Medium"/>
              </a:defRPr>
            </a:pPr>
            <a:endParaRPr/>
          </a:p>
          <a:p>
            <a:pPr lvl="1" indent="118871" defTabSz="303783">
              <a:defRPr sz="3120" b="0">
                <a:latin typeface="+mn-lt"/>
                <a:ea typeface="+mn-ea"/>
                <a:cs typeface="+mn-cs"/>
                <a:sym typeface="Helvetica Neue Medium"/>
              </a:defRPr>
            </a:pPr>
            <a:r>
              <a:t>Introducción</a:t>
            </a:r>
            <a:br/>
            <a:r>
              <a:t>Requisitos legales en la protección contra caídas en trabajo en alturas. </a:t>
            </a:r>
          </a:p>
        </p:txBody>
      </p:sp>
      <p:sp>
        <p:nvSpPr>
          <p:cNvPr id="132" name="TRABAJO SEGURO EN ALTURAS…"/>
          <p:cNvSpPr txBox="1"/>
          <p:nvPr/>
        </p:nvSpPr>
        <p:spPr>
          <a:xfrm>
            <a:off x="952500" y="2882900"/>
            <a:ext cx="5334000" cy="39878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b">
            <a:normAutofit/>
          </a:bodyPr>
          <a:lstStyle/>
          <a:p>
            <a:pPr defTabSz="303783">
              <a:defRPr sz="3120" b="0">
                <a:latin typeface="+mn-lt"/>
                <a:ea typeface="+mn-ea"/>
                <a:cs typeface="+mn-cs"/>
                <a:sym typeface="Helvetica Neue Medium"/>
              </a:defRPr>
            </a:pPr>
            <a:r>
              <a:t>TRABAJO SEGURO EN ALTURAS </a:t>
            </a:r>
          </a:p>
          <a:p>
            <a:pPr defTabSz="303783">
              <a:defRPr sz="3120" b="0">
                <a:latin typeface="+mn-lt"/>
                <a:ea typeface="+mn-ea"/>
                <a:cs typeface="+mn-cs"/>
                <a:sym typeface="Helvetica Neue Medium"/>
              </a:defRPr>
            </a:pPr>
            <a:endParaRPr/>
          </a:p>
          <a:p>
            <a:pPr defTabSz="303783">
              <a:defRPr sz="3120" b="0">
                <a:latin typeface="+mn-lt"/>
                <a:ea typeface="+mn-ea"/>
                <a:cs typeface="+mn-cs"/>
                <a:sym typeface="Helvetica Neue Medium"/>
              </a:defRPr>
            </a:pPr>
            <a:endParaRPr/>
          </a:p>
          <a:p>
            <a:pPr lvl="1" indent="118871" defTabSz="303783">
              <a:defRPr sz="3120" b="0">
                <a:latin typeface="+mn-lt"/>
                <a:ea typeface="+mn-ea"/>
                <a:cs typeface="+mn-cs"/>
                <a:sym typeface="Helvetica Neue Medium"/>
              </a:defRPr>
            </a:pPr>
            <a:r>
              <a:t>Introducción</a:t>
            </a:r>
            <a:br/>
            <a:r>
              <a:t>Requisitos legales en la protección contra caídas en trabajo en alturas.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rabajo seguro en alturas?"/>
          <p:cNvSpPr txBox="1">
            <a:spLocks noGrp="1"/>
          </p:cNvSpPr>
          <p:nvPr>
            <p:ph type="title"/>
          </p:nvPr>
        </p:nvSpPr>
        <p:spPr>
          <a:xfrm>
            <a:off x="952500" y="254000"/>
            <a:ext cx="10191750" cy="2159000"/>
          </a:xfrm>
          <a:prstGeom prst="rect">
            <a:avLst/>
          </a:prstGeom>
        </p:spPr>
        <p:txBody>
          <a:bodyPr anchor="t"/>
          <a:lstStyle>
            <a:lvl1pPr>
              <a:defRPr sz="5200" b="1">
                <a:latin typeface="Helvetica Neue"/>
                <a:ea typeface="Helvetica Neue"/>
                <a:cs typeface="Helvetica Neue"/>
                <a:sym typeface="Helvetica Neue"/>
              </a:defRPr>
            </a:lvl1pPr>
          </a:lstStyle>
          <a:p>
            <a:r>
              <a:rPr dirty="0"/>
              <a:t>¿</a:t>
            </a:r>
            <a:r>
              <a:rPr dirty="0" err="1"/>
              <a:t>Trabajo</a:t>
            </a:r>
            <a:r>
              <a:rPr dirty="0"/>
              <a:t> </a:t>
            </a:r>
            <a:r>
              <a:rPr dirty="0" err="1"/>
              <a:t>seguro</a:t>
            </a:r>
            <a:r>
              <a:rPr dirty="0"/>
              <a:t> en </a:t>
            </a:r>
            <a:r>
              <a:rPr dirty="0" err="1"/>
              <a:t>alturas</a:t>
            </a:r>
            <a:r>
              <a:rPr dirty="0"/>
              <a:t>?</a:t>
            </a:r>
          </a:p>
        </p:txBody>
      </p:sp>
      <p:sp>
        <p:nvSpPr>
          <p:cNvPr id="173" name="3/9/18"/>
          <p:cNvSpPr txBox="1"/>
          <p:nvPr/>
        </p:nvSpPr>
        <p:spPr>
          <a:xfrm>
            <a:off x="894079" y="9155946"/>
            <a:ext cx="2926081" cy="2876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75360">
              <a:defRPr sz="1200">
                <a:solidFill>
                  <a:srgbClr val="E7E6E6"/>
                </a:solidFill>
              </a:defRPr>
            </a:lvl1pPr>
          </a:lstStyle>
          <a:p>
            <a:r>
              <a:t>3/9/18</a:t>
            </a:r>
          </a:p>
        </p:txBody>
      </p:sp>
      <p:pic>
        <p:nvPicPr>
          <p:cNvPr id="174" name="image.jpeg" descr="image.jpeg"/>
          <p:cNvPicPr>
            <a:picLocks noChangeAspect="1"/>
          </p:cNvPicPr>
          <p:nvPr/>
        </p:nvPicPr>
        <p:blipFill>
          <a:blip r:embed="rId2">
            <a:extLst/>
          </a:blip>
          <a:stretch>
            <a:fillRect/>
          </a:stretch>
        </p:blipFill>
        <p:spPr>
          <a:xfrm>
            <a:off x="6138897" y="1542062"/>
            <a:ext cx="5714437" cy="4199468"/>
          </a:xfrm>
          <a:prstGeom prst="rect">
            <a:avLst/>
          </a:prstGeom>
          <a:ln w="12700">
            <a:solidFill>
              <a:srgbClr val="000000"/>
            </a:solidFill>
          </a:ln>
        </p:spPr>
      </p:pic>
      <p:pic>
        <p:nvPicPr>
          <p:cNvPr id="175" name="C:\Users\SOFIA\Desktop\MUERTO-3.JPG" descr="C:\Users\SOFIA\Desktop\MUERTO-3.JPG"/>
          <p:cNvPicPr>
            <a:picLocks noChangeAspect="1"/>
          </p:cNvPicPr>
          <p:nvPr/>
        </p:nvPicPr>
        <p:blipFill>
          <a:blip r:embed="rId3">
            <a:extLst/>
          </a:blip>
          <a:stretch>
            <a:fillRect/>
          </a:stretch>
        </p:blipFill>
        <p:spPr>
          <a:xfrm>
            <a:off x="6093742" y="5755075"/>
            <a:ext cx="5759592" cy="3892410"/>
          </a:xfrm>
          <a:prstGeom prst="rect">
            <a:avLst/>
          </a:prstGeom>
          <a:ln w="12700">
            <a:solidFill>
              <a:srgbClr val="000000"/>
            </a:solidFill>
          </a:ln>
        </p:spPr>
      </p:pic>
      <p:pic>
        <p:nvPicPr>
          <p:cNvPr id="176" name="image.png" descr="image.png"/>
          <p:cNvPicPr>
            <a:picLocks noChangeAspect="1"/>
          </p:cNvPicPr>
          <p:nvPr/>
        </p:nvPicPr>
        <p:blipFill>
          <a:blip r:embed="rId4">
            <a:extLst/>
          </a:blip>
          <a:stretch>
            <a:fillRect/>
          </a:stretch>
        </p:blipFill>
        <p:spPr>
          <a:xfrm>
            <a:off x="153528" y="5755075"/>
            <a:ext cx="5940215" cy="3892410"/>
          </a:xfrm>
          <a:prstGeom prst="rect">
            <a:avLst/>
          </a:prstGeom>
          <a:ln w="12700">
            <a:solidFill>
              <a:srgbClr val="000000"/>
            </a:solidFill>
          </a:ln>
        </p:spPr>
      </p:pic>
      <p:pic>
        <p:nvPicPr>
          <p:cNvPr id="177" name="image.jpeg" descr="image.jpeg"/>
          <p:cNvPicPr>
            <a:picLocks noChangeAspect="1"/>
          </p:cNvPicPr>
          <p:nvPr/>
        </p:nvPicPr>
        <p:blipFill>
          <a:blip r:embed="rId5">
            <a:extLst/>
          </a:blip>
          <a:stretch>
            <a:fillRect/>
          </a:stretch>
        </p:blipFill>
        <p:spPr>
          <a:xfrm>
            <a:off x="153528" y="1542062"/>
            <a:ext cx="5940215" cy="4199468"/>
          </a:xfrm>
          <a:prstGeom prst="rect">
            <a:avLst/>
          </a:prstGeom>
          <a:ln w="12700">
            <a:solidFill>
              <a:srgbClr val="000000"/>
            </a:solidFill>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77"/>
                                        </p:tgtEl>
                                        <p:attrNameLst>
                                          <p:attrName>style.visibility</p:attrName>
                                        </p:attrNameLst>
                                      </p:cBhvr>
                                      <p:to>
                                        <p:strVal val="visible"/>
                                      </p:to>
                                    </p:set>
                                    <p:anim calcmode="lin" valueType="num">
                                      <p:cBhvr>
                                        <p:cTn id="7" dur="500" fill="hold"/>
                                        <p:tgtEl>
                                          <p:spTgt spid="177"/>
                                        </p:tgtEl>
                                        <p:attrNameLst>
                                          <p:attrName>ppt_x</p:attrName>
                                        </p:attrNameLst>
                                      </p:cBhvr>
                                      <p:tavLst>
                                        <p:tav tm="0">
                                          <p:val>
                                            <p:strVal val="#ppt_x"/>
                                          </p:val>
                                        </p:tav>
                                        <p:tav tm="100000">
                                          <p:val>
                                            <p:strVal val="#ppt_x"/>
                                          </p:val>
                                        </p:tav>
                                      </p:tavLst>
                                    </p:anim>
                                    <p:anim calcmode="lin" valueType="num">
                                      <p:cBhvr>
                                        <p:cTn id="8" dur="500" fill="hold"/>
                                        <p:tgtEl>
                                          <p:spTgt spid="17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iterate>
                                    <p:tmAbs val="0"/>
                                  </p:iterate>
                                  <p:childTnLst>
                                    <p:set>
                                      <p:cBhvr>
                                        <p:cTn id="12" fill="hold"/>
                                        <p:tgtEl>
                                          <p:spTgt spid="174"/>
                                        </p:tgtEl>
                                        <p:attrNameLst>
                                          <p:attrName>style.visibility</p:attrName>
                                        </p:attrNameLst>
                                      </p:cBhvr>
                                      <p:to>
                                        <p:strVal val="visible"/>
                                      </p:to>
                                    </p:set>
                                    <p:anim calcmode="lin" valueType="num">
                                      <p:cBhvr>
                                        <p:cTn id="13" dur="500" fill="hold"/>
                                        <p:tgtEl>
                                          <p:spTgt spid="174"/>
                                        </p:tgtEl>
                                        <p:attrNameLst>
                                          <p:attrName>ppt_x</p:attrName>
                                        </p:attrNameLst>
                                      </p:cBhvr>
                                      <p:tavLst>
                                        <p:tav tm="0">
                                          <p:val>
                                            <p:strVal val="#ppt_x"/>
                                          </p:val>
                                        </p:tav>
                                        <p:tav tm="100000">
                                          <p:val>
                                            <p:strVal val="#ppt_x"/>
                                          </p:val>
                                        </p:tav>
                                      </p:tavLst>
                                    </p:anim>
                                    <p:anim calcmode="lin" valueType="num">
                                      <p:cBhvr>
                                        <p:cTn id="14" dur="500" fill="hold"/>
                                        <p:tgtEl>
                                          <p:spTgt spid="1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3" nodeType="clickEffect">
                                  <p:stCondLst>
                                    <p:cond delay="0"/>
                                  </p:stCondLst>
                                  <p:iterate>
                                    <p:tmAbs val="0"/>
                                  </p:iterate>
                                  <p:childTnLst>
                                    <p:set>
                                      <p:cBhvr>
                                        <p:cTn id="18" fill="hold"/>
                                        <p:tgtEl>
                                          <p:spTgt spid="176"/>
                                        </p:tgtEl>
                                        <p:attrNameLst>
                                          <p:attrName>style.visibility</p:attrName>
                                        </p:attrNameLst>
                                      </p:cBhvr>
                                      <p:to>
                                        <p:strVal val="visible"/>
                                      </p:to>
                                    </p:set>
                                    <p:anim calcmode="lin" valueType="num">
                                      <p:cBhvr>
                                        <p:cTn id="19" dur="500" fill="hold"/>
                                        <p:tgtEl>
                                          <p:spTgt spid="176"/>
                                        </p:tgtEl>
                                        <p:attrNameLst>
                                          <p:attrName>ppt_x</p:attrName>
                                        </p:attrNameLst>
                                      </p:cBhvr>
                                      <p:tavLst>
                                        <p:tav tm="0">
                                          <p:val>
                                            <p:strVal val="#ppt_x"/>
                                          </p:val>
                                        </p:tav>
                                        <p:tav tm="100000">
                                          <p:val>
                                            <p:strVal val="#ppt_x"/>
                                          </p:val>
                                        </p:tav>
                                      </p:tavLst>
                                    </p:anim>
                                    <p:anim calcmode="lin" valueType="num">
                                      <p:cBhvr>
                                        <p:cTn id="20"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4" nodeType="clickEffect">
                                  <p:stCondLst>
                                    <p:cond delay="0"/>
                                  </p:stCondLst>
                                  <p:iterate>
                                    <p:tmAbs val="0"/>
                                  </p:iterate>
                                  <p:childTnLst>
                                    <p:set>
                                      <p:cBhvr>
                                        <p:cTn id="24" fill="hold"/>
                                        <p:tgtEl>
                                          <p:spTgt spid="175"/>
                                        </p:tgtEl>
                                        <p:attrNameLst>
                                          <p:attrName>style.visibility</p:attrName>
                                        </p:attrNameLst>
                                      </p:cBhvr>
                                      <p:to>
                                        <p:strVal val="visible"/>
                                      </p:to>
                                    </p:set>
                                    <p:anim calcmode="lin" valueType="num">
                                      <p:cBhvr>
                                        <p:cTn id="25" dur="500" fill="hold"/>
                                        <p:tgtEl>
                                          <p:spTgt spid="175"/>
                                        </p:tgtEl>
                                        <p:attrNameLst>
                                          <p:attrName>ppt_x</p:attrName>
                                        </p:attrNameLst>
                                      </p:cBhvr>
                                      <p:tavLst>
                                        <p:tav tm="0">
                                          <p:val>
                                            <p:strVal val="#ppt_x"/>
                                          </p:val>
                                        </p:tav>
                                        <p:tav tm="100000">
                                          <p:val>
                                            <p:strVal val="#ppt_x"/>
                                          </p:val>
                                        </p:tav>
                                      </p:tavLst>
                                    </p:anim>
                                    <p:anim calcmode="lin" valueType="num">
                                      <p:cBhvr>
                                        <p:cTn id="26" dur="500" fill="hold"/>
                                        <p:tgtEl>
                                          <p:spTgt spid="1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 grpId="2" animBg="1" advAuto="0"/>
      <p:bldP spid="175" grpId="4" animBg="1" advAuto="0"/>
      <p:bldP spid="176" grpId="3" animBg="1" advAuto="0"/>
      <p:bldP spid="177"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Incidente de trabajo ¿Qué es?"/>
          <p:cNvSpPr txBox="1">
            <a:spLocks noGrp="1"/>
          </p:cNvSpPr>
          <p:nvPr>
            <p:ph type="title"/>
          </p:nvPr>
        </p:nvSpPr>
        <p:spPr>
          <a:prstGeom prst="rect">
            <a:avLst/>
          </a:prstGeom>
        </p:spPr>
        <p:txBody>
          <a:bodyPr/>
          <a:lstStyle/>
          <a:p>
            <a:pPr defTabSz="484886">
              <a:defRPr sz="6640"/>
            </a:pPr>
            <a:r>
              <a:t>Incidente de trabajo</a:t>
            </a:r>
            <a:br/>
            <a:r>
              <a:t>¿Qué es?</a:t>
            </a:r>
          </a:p>
        </p:txBody>
      </p:sp>
      <p:sp>
        <p:nvSpPr>
          <p:cNvPr id="155" name="Suceso acaecido en el curso del trabajo o en relación con este, que tuvo el potencial de ser un accidente, en el que hubo personas involucradas sin que sufrieran lesiones o se presentaran daños a la propiedad y/o pérdida en los procesos."/>
          <p:cNvSpPr txBox="1">
            <a:spLocks noGrp="1"/>
          </p:cNvSpPr>
          <p:nvPr>
            <p:ph type="body" sz="half" idx="1"/>
          </p:nvPr>
        </p:nvSpPr>
        <p:spPr>
          <a:prstGeom prst="rect">
            <a:avLst/>
          </a:prstGeom>
        </p:spPr>
        <p:txBody>
          <a:bodyPr/>
          <a:lstStyle>
            <a:lvl1pPr marL="0" indent="0" algn="just">
              <a:spcBef>
                <a:spcPts val="4200"/>
              </a:spcBef>
              <a:buSzTx/>
              <a:buNone/>
              <a:defRPr sz="3200"/>
            </a:lvl1pPr>
          </a:lstStyle>
          <a:p>
            <a:r>
              <a:rPr dirty="0" err="1"/>
              <a:t>Suceso</a:t>
            </a:r>
            <a:r>
              <a:rPr dirty="0"/>
              <a:t> </a:t>
            </a:r>
            <a:r>
              <a:rPr dirty="0" err="1"/>
              <a:t>acaecido</a:t>
            </a:r>
            <a:r>
              <a:rPr dirty="0"/>
              <a:t> </a:t>
            </a:r>
            <a:r>
              <a:rPr dirty="0" err="1"/>
              <a:t>en</a:t>
            </a:r>
            <a:r>
              <a:rPr dirty="0"/>
              <a:t> el </a:t>
            </a:r>
            <a:r>
              <a:rPr dirty="0" err="1"/>
              <a:t>curso</a:t>
            </a:r>
            <a:r>
              <a:rPr dirty="0"/>
              <a:t> del </a:t>
            </a:r>
            <a:r>
              <a:rPr dirty="0" err="1"/>
              <a:t>trabajo</a:t>
            </a:r>
            <a:r>
              <a:rPr dirty="0"/>
              <a:t> o </a:t>
            </a:r>
            <a:r>
              <a:rPr dirty="0" err="1"/>
              <a:t>en</a:t>
            </a:r>
            <a:r>
              <a:rPr dirty="0"/>
              <a:t> </a:t>
            </a:r>
            <a:r>
              <a:rPr dirty="0" err="1"/>
              <a:t>relación</a:t>
            </a:r>
            <a:r>
              <a:rPr dirty="0"/>
              <a:t> con </a:t>
            </a:r>
            <a:r>
              <a:rPr dirty="0" err="1"/>
              <a:t>este</a:t>
            </a:r>
            <a:r>
              <a:rPr dirty="0"/>
              <a:t>, que </a:t>
            </a:r>
            <a:r>
              <a:rPr dirty="0" err="1"/>
              <a:t>tuvo</a:t>
            </a:r>
            <a:r>
              <a:rPr dirty="0"/>
              <a:t> el </a:t>
            </a:r>
            <a:r>
              <a:rPr dirty="0" err="1"/>
              <a:t>potencial</a:t>
            </a:r>
            <a:r>
              <a:rPr dirty="0"/>
              <a:t> de </a:t>
            </a:r>
            <a:r>
              <a:rPr dirty="0" err="1"/>
              <a:t>ser</a:t>
            </a:r>
            <a:r>
              <a:rPr dirty="0"/>
              <a:t> un </a:t>
            </a:r>
            <a:r>
              <a:rPr dirty="0" err="1"/>
              <a:t>accidente</a:t>
            </a:r>
            <a:r>
              <a:rPr dirty="0"/>
              <a:t>, </a:t>
            </a:r>
            <a:r>
              <a:rPr dirty="0" err="1"/>
              <a:t>en</a:t>
            </a:r>
            <a:r>
              <a:rPr dirty="0"/>
              <a:t> el que </a:t>
            </a:r>
            <a:r>
              <a:rPr dirty="0" err="1"/>
              <a:t>hubo</a:t>
            </a:r>
            <a:r>
              <a:rPr dirty="0"/>
              <a:t> personas </a:t>
            </a:r>
            <a:r>
              <a:rPr dirty="0" err="1"/>
              <a:t>involucradas</a:t>
            </a:r>
            <a:r>
              <a:rPr dirty="0"/>
              <a:t> sin que </a:t>
            </a:r>
            <a:r>
              <a:rPr dirty="0" err="1"/>
              <a:t>sufrieran</a:t>
            </a:r>
            <a:r>
              <a:rPr dirty="0"/>
              <a:t> </a:t>
            </a:r>
            <a:r>
              <a:rPr dirty="0" err="1"/>
              <a:t>lesiones</a:t>
            </a:r>
            <a:r>
              <a:rPr dirty="0"/>
              <a:t> o se </a:t>
            </a:r>
            <a:r>
              <a:rPr dirty="0" err="1"/>
              <a:t>presentaran</a:t>
            </a:r>
            <a:r>
              <a:rPr dirty="0"/>
              <a:t> </a:t>
            </a:r>
            <a:r>
              <a:rPr dirty="0" err="1"/>
              <a:t>daños</a:t>
            </a:r>
            <a:r>
              <a:rPr dirty="0"/>
              <a:t> a la </a:t>
            </a:r>
            <a:r>
              <a:rPr dirty="0" err="1"/>
              <a:t>propiedad</a:t>
            </a:r>
            <a:r>
              <a:rPr dirty="0"/>
              <a:t> y/o </a:t>
            </a:r>
            <a:r>
              <a:rPr dirty="0" err="1"/>
              <a:t>pérdida</a:t>
            </a:r>
            <a:r>
              <a:rPr dirty="0"/>
              <a:t> </a:t>
            </a:r>
            <a:r>
              <a:rPr dirty="0" err="1"/>
              <a:t>en</a:t>
            </a:r>
            <a:r>
              <a:rPr dirty="0"/>
              <a:t> </a:t>
            </a:r>
            <a:r>
              <a:rPr dirty="0" err="1"/>
              <a:t>los</a:t>
            </a:r>
            <a:r>
              <a:rPr dirty="0"/>
              <a:t> </a:t>
            </a:r>
            <a:r>
              <a:rPr dirty="0" err="1"/>
              <a:t>procesos</a:t>
            </a:r>
            <a:r>
              <a:rPr dirty="0"/>
              <a:t>.</a:t>
            </a:r>
          </a:p>
        </p:txBody>
      </p:sp>
      <p:pic>
        <p:nvPicPr>
          <p:cNvPr id="156" name="image.png" descr="image.png"/>
          <p:cNvPicPr>
            <a:picLocks noChangeAspect="1"/>
          </p:cNvPicPr>
          <p:nvPr/>
        </p:nvPicPr>
        <p:blipFill>
          <a:blip r:embed="rId2">
            <a:extLst/>
          </a:blip>
          <a:stretch>
            <a:fillRect/>
          </a:stretch>
        </p:blipFill>
        <p:spPr>
          <a:xfrm>
            <a:off x="6541628" y="2890378"/>
            <a:ext cx="5687343" cy="5687344"/>
          </a:xfrm>
          <a:prstGeom prst="rect">
            <a:avLst/>
          </a:prstGeom>
          <a:ln w="12700">
            <a:miter lim="400000"/>
          </a:ln>
        </p:spPr>
      </p:pic>
      <p:sp>
        <p:nvSpPr>
          <p:cNvPr id="157" name="7 -9"/>
          <p:cNvSpPr txBox="1"/>
          <p:nvPr/>
        </p:nvSpPr>
        <p:spPr>
          <a:xfrm>
            <a:off x="153528" y="9135627"/>
            <a:ext cx="614117" cy="28768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200"/>
            </a:lvl1pPr>
          </a:lstStyle>
          <a:p>
            <a:r>
              <a:t>7 -9</a:t>
            </a:r>
          </a:p>
        </p:txBody>
      </p:sp>
      <p:sp>
        <p:nvSpPr>
          <p:cNvPr id="158" name="7 -9:30"/>
          <p:cNvSpPr txBox="1"/>
          <p:nvPr/>
        </p:nvSpPr>
        <p:spPr>
          <a:xfrm>
            <a:off x="153528" y="9135627"/>
            <a:ext cx="819575" cy="28768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200"/>
            </a:lvl1pPr>
          </a:lstStyle>
          <a:p>
            <a:r>
              <a:t>7 -9:30</a:t>
            </a:r>
          </a:p>
        </p:txBody>
      </p:sp>
    </p:spTree>
    <p:extLst>
      <p:ext uri="{BB962C8B-B14F-4D97-AF65-F5344CB8AC3E}">
        <p14:creationId xmlns:p14="http://schemas.microsoft.com/office/powerpoint/2010/main" val="29319223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Es accidente de trabajo todo suceso repentino que sobrevenga por causa o con ocasión del trabajo, y que produzca en el trabajador una lesión orgánica, una perturbación funcional o psiquiátrica, una invalidez o la muerte."/>
          <p:cNvSpPr txBox="1"/>
          <p:nvPr/>
        </p:nvSpPr>
        <p:spPr>
          <a:xfrm>
            <a:off x="559024" y="2392442"/>
            <a:ext cx="8550205" cy="2998521"/>
          </a:xfrm>
          <a:prstGeom prst="rect">
            <a:avLst/>
          </a:prstGeom>
          <a:solidFill>
            <a:srgbClr val="FFFFFF"/>
          </a:solidFill>
          <a:ln w="12700">
            <a:solidFill>
              <a:srgbClr val="98BBB9"/>
            </a:solidFill>
          </a:ln>
          <a:effectLst>
            <a:outerShdw blurRad="63500" dist="25400" rotWithShape="0">
              <a:srgbClr val="808080">
                <a:alpha val="59997"/>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lgn="just">
              <a:spcBef>
                <a:spcPts val="4200"/>
              </a:spcBef>
              <a:defRPr sz="3200" b="0"/>
            </a:lvl1pPr>
          </a:lstStyle>
          <a:p>
            <a:r>
              <a:t>Es accidente de trabajo todo suceso repentino que sobrevenga por causa o con ocasión del trabajo, y que produzca en el trabajador una lesión orgánica, una perturbación funcional o psiquiátrica, una invalidez o la muerte.</a:t>
            </a:r>
          </a:p>
        </p:txBody>
      </p:sp>
      <p:sp>
        <p:nvSpPr>
          <p:cNvPr id="161" name="Es también accidente de trabajo aquel que se produce durante la ejecución de órdenes del empleador, o contratante durante la ejecución de una labor bajo su autoridad, aún fuera del lugar y horas de trabajo."/>
          <p:cNvSpPr txBox="1"/>
          <p:nvPr/>
        </p:nvSpPr>
        <p:spPr>
          <a:xfrm>
            <a:off x="4338434" y="6237197"/>
            <a:ext cx="7599681" cy="2998522"/>
          </a:xfrm>
          <a:prstGeom prst="rect">
            <a:avLst/>
          </a:prstGeom>
          <a:solidFill>
            <a:srgbClr val="FFFFFF"/>
          </a:solidFill>
          <a:ln w="12700">
            <a:solidFill>
              <a:srgbClr val="98BBB9"/>
            </a:solidFill>
          </a:ln>
          <a:effectLst>
            <a:outerShdw blurRad="63500" dist="25400" rotWithShape="0">
              <a:srgbClr val="808080">
                <a:alpha val="59997"/>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lgn="just">
              <a:spcBef>
                <a:spcPts val="4200"/>
              </a:spcBef>
              <a:defRPr sz="3200" b="0"/>
            </a:lvl1pPr>
          </a:lstStyle>
          <a:p>
            <a:r>
              <a:t>Es también accidente de trabajo aquel que se produce durante la ejecución de órdenes del empleador, o contratante durante la ejecución de una labor bajo su autoridad, aún fuera del lugar y horas de trabajo.</a:t>
            </a:r>
          </a:p>
        </p:txBody>
      </p:sp>
      <p:pic>
        <p:nvPicPr>
          <p:cNvPr id="162" name="image.png" descr="image.png"/>
          <p:cNvPicPr>
            <a:picLocks noChangeAspect="1"/>
          </p:cNvPicPr>
          <p:nvPr/>
        </p:nvPicPr>
        <p:blipFill>
          <a:blip r:embed="rId2">
            <a:extLst/>
          </a:blip>
          <a:stretch>
            <a:fillRect/>
          </a:stretch>
        </p:blipFill>
        <p:spPr>
          <a:xfrm>
            <a:off x="9570135" y="2538352"/>
            <a:ext cx="2159156" cy="3466732"/>
          </a:xfrm>
          <a:prstGeom prst="rect">
            <a:avLst/>
          </a:prstGeom>
          <a:ln w="12700">
            <a:miter lim="400000"/>
          </a:ln>
        </p:spPr>
      </p:pic>
      <p:pic>
        <p:nvPicPr>
          <p:cNvPr id="163" name="image.png" descr="image.png"/>
          <p:cNvPicPr>
            <a:picLocks noChangeAspect="1"/>
          </p:cNvPicPr>
          <p:nvPr/>
        </p:nvPicPr>
        <p:blipFill>
          <a:blip r:embed="rId3">
            <a:extLst/>
          </a:blip>
          <a:stretch>
            <a:fillRect/>
          </a:stretch>
        </p:blipFill>
        <p:spPr>
          <a:xfrm>
            <a:off x="874105" y="5200247"/>
            <a:ext cx="1986845" cy="4258170"/>
          </a:xfrm>
          <a:prstGeom prst="rect">
            <a:avLst/>
          </a:prstGeom>
          <a:ln w="12700">
            <a:miter lim="400000"/>
          </a:ln>
        </p:spPr>
      </p:pic>
      <p:sp>
        <p:nvSpPr>
          <p:cNvPr id="164" name="7 -9"/>
          <p:cNvSpPr txBox="1"/>
          <p:nvPr/>
        </p:nvSpPr>
        <p:spPr>
          <a:xfrm>
            <a:off x="153528" y="9135627"/>
            <a:ext cx="614117" cy="28768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200"/>
            </a:lvl1pPr>
          </a:lstStyle>
          <a:p>
            <a:r>
              <a:t>7 -9</a:t>
            </a:r>
          </a:p>
        </p:txBody>
      </p:sp>
      <p:sp>
        <p:nvSpPr>
          <p:cNvPr id="165" name="¿Qué es Accidente de Trabajo ?"/>
          <p:cNvSpPr txBox="1">
            <a:spLocks noGrp="1"/>
          </p:cNvSpPr>
          <p:nvPr>
            <p:ph type="title" idx="4294967295"/>
          </p:nvPr>
        </p:nvSpPr>
        <p:spPr>
          <a:xfrm>
            <a:off x="-47870" y="254000"/>
            <a:ext cx="11099801" cy="2159000"/>
          </a:xfrm>
          <a:prstGeom prst="rect">
            <a:avLst/>
          </a:prstGeom>
        </p:spPr>
        <p:txBody>
          <a:bodyPr/>
          <a:lstStyle>
            <a:lvl1pPr>
              <a:defRPr sz="6400"/>
            </a:lvl1pPr>
          </a:lstStyle>
          <a:p>
            <a:pPr>
              <a:defRPr sz="8000"/>
            </a:pPr>
            <a:r>
              <a:rPr sz="6400"/>
              <a:t>¿Qué es Accidente de Trabajo ?</a:t>
            </a:r>
          </a:p>
        </p:txBody>
      </p:sp>
    </p:spTree>
    <p:extLst>
      <p:ext uri="{BB962C8B-B14F-4D97-AF65-F5344CB8AC3E}">
        <p14:creationId xmlns:p14="http://schemas.microsoft.com/office/powerpoint/2010/main" val="4225605736"/>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animBg="1" advAuto="0"/>
      <p:bldP spid="161" grpId="0"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Igualmente se considera accidente de trabajo el que se produzca durante el traslado de los trabajadores o contratistas desde su residencia a los lugares de trabajo o viceversa, cuando el transporte lo suministre el empleador."/>
          <p:cNvSpPr txBox="1"/>
          <p:nvPr/>
        </p:nvSpPr>
        <p:spPr>
          <a:xfrm>
            <a:off x="247694" y="2386903"/>
            <a:ext cx="7139094" cy="3481122"/>
          </a:xfrm>
          <a:prstGeom prst="rect">
            <a:avLst/>
          </a:prstGeom>
          <a:solidFill>
            <a:srgbClr val="FFFFFF"/>
          </a:solidFill>
          <a:ln w="12700">
            <a:solidFill>
              <a:srgbClr val="98BBB9"/>
            </a:solidFill>
          </a:ln>
          <a:effectLst>
            <a:outerShdw blurRad="63500" dist="25400" rotWithShape="0">
              <a:srgbClr val="808080">
                <a:alpha val="59997"/>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lgn="just">
              <a:spcBef>
                <a:spcPts val="4200"/>
              </a:spcBef>
              <a:defRPr sz="3200" b="0"/>
            </a:lvl1pPr>
          </a:lstStyle>
          <a:p>
            <a:r>
              <a:t>Igualmente se considera accidente de trabajo el que se produzca durante el traslado de los trabajadores o contratistas desde su residencia a los lugares de trabajo o viceversa, cuando el transporte lo suministre el empleador.</a:t>
            </a:r>
          </a:p>
        </p:txBody>
      </p:sp>
      <p:sp>
        <p:nvSpPr>
          <p:cNvPr id="168" name="También se considerará como accidente de trabajo el ocurrido durante el ejercicio de la función sindical aunque el trabajador se encuentre en permiso sindical siempre que el accidente se produzca en cumplimiento de dicha función."/>
          <p:cNvSpPr txBox="1"/>
          <p:nvPr/>
        </p:nvSpPr>
        <p:spPr>
          <a:xfrm>
            <a:off x="6128086" y="5777495"/>
            <a:ext cx="6850100" cy="3963722"/>
          </a:xfrm>
          <a:prstGeom prst="rect">
            <a:avLst/>
          </a:prstGeom>
          <a:solidFill>
            <a:srgbClr val="FFFFFF"/>
          </a:solidFill>
          <a:ln w="12700">
            <a:solidFill>
              <a:srgbClr val="98BBB9"/>
            </a:solidFill>
          </a:ln>
          <a:effectLst>
            <a:outerShdw blurRad="63500" dist="25400" rotWithShape="0">
              <a:srgbClr val="808080">
                <a:alpha val="59997"/>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lvl1pPr algn="just">
              <a:spcBef>
                <a:spcPts val="4200"/>
              </a:spcBef>
              <a:defRPr sz="3200" b="0"/>
            </a:lvl1pPr>
          </a:lstStyle>
          <a:p>
            <a:r>
              <a:t>También se considerará como accidente de trabajo el ocurrido durante el ejercicio de la función sindical aunque el trabajador se encuentre en permiso sindical siempre que el accidente se produzca en cumplimiento de dicha función.</a:t>
            </a:r>
          </a:p>
        </p:txBody>
      </p:sp>
      <p:pic>
        <p:nvPicPr>
          <p:cNvPr id="169" name="image.png" descr="image.png"/>
          <p:cNvPicPr>
            <a:picLocks noChangeAspect="1"/>
          </p:cNvPicPr>
          <p:nvPr/>
        </p:nvPicPr>
        <p:blipFill>
          <a:blip r:embed="rId2">
            <a:extLst/>
          </a:blip>
          <a:stretch>
            <a:fillRect/>
          </a:stretch>
        </p:blipFill>
        <p:spPr>
          <a:xfrm>
            <a:off x="7732889" y="2609337"/>
            <a:ext cx="3640494" cy="2686244"/>
          </a:xfrm>
          <a:prstGeom prst="rect">
            <a:avLst/>
          </a:prstGeom>
          <a:ln w="12700">
            <a:miter lim="400000"/>
          </a:ln>
        </p:spPr>
      </p:pic>
      <p:pic>
        <p:nvPicPr>
          <p:cNvPr id="170" name="image.png" descr="image.png"/>
          <p:cNvPicPr>
            <a:picLocks noChangeAspect="1"/>
          </p:cNvPicPr>
          <p:nvPr/>
        </p:nvPicPr>
        <p:blipFill>
          <a:blip r:embed="rId3">
            <a:extLst/>
          </a:blip>
          <a:stretch>
            <a:fillRect/>
          </a:stretch>
        </p:blipFill>
        <p:spPr>
          <a:xfrm>
            <a:off x="641117" y="6365676"/>
            <a:ext cx="3736623" cy="3070578"/>
          </a:xfrm>
          <a:prstGeom prst="rect">
            <a:avLst/>
          </a:prstGeom>
          <a:ln w="12700">
            <a:miter lim="400000"/>
          </a:ln>
        </p:spPr>
      </p:pic>
      <p:sp>
        <p:nvSpPr>
          <p:cNvPr id="171" name="7 -9"/>
          <p:cNvSpPr txBox="1"/>
          <p:nvPr/>
        </p:nvSpPr>
        <p:spPr>
          <a:xfrm>
            <a:off x="153528" y="9135627"/>
            <a:ext cx="614117" cy="28768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defRPr sz="1200"/>
            </a:lvl1pPr>
          </a:lstStyle>
          <a:p>
            <a:r>
              <a:t>7 -9</a:t>
            </a:r>
          </a:p>
        </p:txBody>
      </p:sp>
      <p:sp>
        <p:nvSpPr>
          <p:cNvPr id="172" name="¿Qué es Accidente de Trabajo ?"/>
          <p:cNvSpPr txBox="1">
            <a:spLocks noGrp="1"/>
          </p:cNvSpPr>
          <p:nvPr>
            <p:ph type="title"/>
          </p:nvPr>
        </p:nvSpPr>
        <p:spPr>
          <a:xfrm>
            <a:off x="-47870" y="253999"/>
            <a:ext cx="11099801" cy="2159001"/>
          </a:xfrm>
          <a:prstGeom prst="rect">
            <a:avLst/>
          </a:prstGeom>
        </p:spPr>
        <p:txBody>
          <a:bodyPr/>
          <a:lstStyle>
            <a:lvl1pPr>
              <a:defRPr sz="6400"/>
            </a:lvl1pPr>
          </a:lstStyle>
          <a:p>
            <a:pPr>
              <a:defRPr sz="8000"/>
            </a:pPr>
            <a:r>
              <a:rPr sz="6400"/>
              <a:t>¿Qué es Accidente de Trabajo ?</a:t>
            </a:r>
          </a:p>
        </p:txBody>
      </p:sp>
    </p:spTree>
    <p:extLst>
      <p:ext uri="{BB962C8B-B14F-4D97-AF65-F5344CB8AC3E}">
        <p14:creationId xmlns:p14="http://schemas.microsoft.com/office/powerpoint/2010/main" val="2322158542"/>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Abs val="0"/>
                                  </p:iterate>
                                  <p:childTnLst>
                                    <p:set>
                                      <p:cBhvr>
                                        <p:cTn id="10" fill="hold"/>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advAuto="0"/>
      <p:bldP spid="168" grpId="0"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De igual forma se considera accidente de trabajo el que se produzca por la ejecución de actividades recreativas, deportivas o culturales, cuando se actúe por cuenta o en representación del empleador o de la empresa usuaria cuando se trate de trabajadores de empresas de servicios temporales que se encuentren en misión."/>
          <p:cNvSpPr txBox="1"/>
          <p:nvPr/>
        </p:nvSpPr>
        <p:spPr>
          <a:xfrm>
            <a:off x="599072" y="2634506"/>
            <a:ext cx="9696407" cy="3481122"/>
          </a:xfrm>
          <a:prstGeom prst="rect">
            <a:avLst/>
          </a:prstGeom>
          <a:solidFill>
            <a:srgbClr val="FFFFFF"/>
          </a:solidFill>
          <a:ln w="12700">
            <a:solidFill>
              <a:srgbClr val="98BBB9"/>
            </a:solidFill>
          </a:ln>
          <a:effectLst>
            <a:outerShdw blurRad="63500" dist="25400" rotWithShape="0">
              <a:srgbClr val="808080">
                <a:alpha val="59997"/>
              </a:srgbClr>
            </a:outerShdw>
          </a:effectLst>
          <a:extLst>
            <a:ext uri="{C572A759-6A51-4108-AA02-DFA0A04FC94B}">
              <ma14:wrappingTextBoxFlag xmlns:ma14="http://schemas.microsoft.com/office/mac/drawingml/2011/main" xmlns="" val="1"/>
            </a:ext>
          </a:extLst>
        </p:spPr>
        <p:txBody>
          <a:bodyPr lIns="50800" tIns="50800" rIns="50800" bIns="50800" anchor="ctr">
            <a:spAutoFit/>
          </a:bodyPr>
          <a:lstStyle/>
          <a:p>
            <a:pPr algn="just">
              <a:spcBef>
                <a:spcPts val="4200"/>
              </a:spcBef>
              <a:defRPr sz="3200" b="0"/>
            </a:pPr>
            <a:r>
              <a:t>De igual forma se considera accidente de trabajo el que se produzca por la ejecución de actividades recreativas, deportivas o culturales, cuando se actúe por cuenta o en representación del empleador o de la empresa usuaria cuando se trate de trabajadores de empresas de servicios temporales que se encuentren en misión</a:t>
            </a:r>
            <a:r>
              <a:rPr>
                <a:solidFill>
                  <a:srgbClr val="675E47"/>
                </a:solidFill>
              </a:rPr>
              <a:t>.</a:t>
            </a:r>
          </a:p>
        </p:txBody>
      </p:sp>
      <p:pic>
        <p:nvPicPr>
          <p:cNvPr id="175" name="image.png" descr="image.png"/>
          <p:cNvPicPr>
            <a:picLocks noChangeAspect="1"/>
          </p:cNvPicPr>
          <p:nvPr/>
        </p:nvPicPr>
        <p:blipFill>
          <a:blip r:embed="rId2">
            <a:extLst/>
          </a:blip>
          <a:stretch>
            <a:fillRect/>
          </a:stretch>
        </p:blipFill>
        <p:spPr>
          <a:xfrm>
            <a:off x="284191" y="6036214"/>
            <a:ext cx="9259148" cy="3770490"/>
          </a:xfrm>
          <a:prstGeom prst="rect">
            <a:avLst/>
          </a:prstGeom>
          <a:ln w="12700">
            <a:miter lim="400000"/>
          </a:ln>
        </p:spPr>
      </p:pic>
      <p:sp>
        <p:nvSpPr>
          <p:cNvPr id="176" name="¿Qué es Accidente de Trabajo ?"/>
          <p:cNvSpPr txBox="1">
            <a:spLocks noGrp="1"/>
          </p:cNvSpPr>
          <p:nvPr>
            <p:ph type="title"/>
          </p:nvPr>
        </p:nvSpPr>
        <p:spPr>
          <a:xfrm>
            <a:off x="-47870" y="254000"/>
            <a:ext cx="10589302" cy="2159000"/>
          </a:xfrm>
          <a:prstGeom prst="rect">
            <a:avLst/>
          </a:prstGeom>
        </p:spPr>
        <p:txBody>
          <a:bodyPr/>
          <a:lstStyle>
            <a:lvl1pPr>
              <a:defRPr sz="6400">
                <a:effectLst>
                  <a:outerShdw blurRad="12700" dist="25400" dir="2700000" rotWithShape="0">
                    <a:srgbClr val="000000"/>
                  </a:outerShdw>
                </a:effectLst>
                <a:latin typeface="Arial"/>
                <a:ea typeface="Arial"/>
                <a:cs typeface="Arial"/>
                <a:sym typeface="Arial"/>
              </a:defRPr>
            </a:lvl1pPr>
          </a:lstStyle>
          <a:p>
            <a:pPr>
              <a:defRPr sz="5800"/>
            </a:pPr>
            <a:r>
              <a:rPr sz="6400"/>
              <a:t>¿Qué es Accidente de Trabajo ?</a:t>
            </a:r>
          </a:p>
        </p:txBody>
      </p:sp>
    </p:spTree>
    <p:extLst>
      <p:ext uri="{BB962C8B-B14F-4D97-AF65-F5344CB8AC3E}">
        <p14:creationId xmlns:p14="http://schemas.microsoft.com/office/powerpoint/2010/main" val="231777562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Los actores en un accidente de trabajo"/>
          <p:cNvSpPr txBox="1">
            <a:spLocks noGrp="1"/>
          </p:cNvSpPr>
          <p:nvPr>
            <p:ph type="title"/>
          </p:nvPr>
        </p:nvSpPr>
        <p:spPr>
          <a:xfrm>
            <a:off x="952500" y="254000"/>
            <a:ext cx="8711211" cy="2159000"/>
          </a:xfrm>
          <a:prstGeom prst="rect">
            <a:avLst/>
          </a:prstGeom>
        </p:spPr>
        <p:txBody>
          <a:bodyPr/>
          <a:lstStyle>
            <a:lvl1pPr defTabSz="484886">
              <a:defRPr sz="6640"/>
            </a:lvl1pPr>
          </a:lstStyle>
          <a:p>
            <a:r>
              <a:t>Los actores en un accidente de trabajo</a:t>
            </a:r>
          </a:p>
        </p:txBody>
      </p:sp>
      <p:pic>
        <p:nvPicPr>
          <p:cNvPr id="179" name="PE01451_" descr="PE01451_"/>
          <p:cNvPicPr>
            <a:picLocks noChangeAspect="1"/>
          </p:cNvPicPr>
          <p:nvPr/>
        </p:nvPicPr>
        <p:blipFill>
          <a:blip r:embed="rId2">
            <a:extLst/>
          </a:blip>
          <a:stretch>
            <a:fillRect/>
          </a:stretch>
        </p:blipFill>
        <p:spPr>
          <a:xfrm>
            <a:off x="8439572" y="3664768"/>
            <a:ext cx="2740943" cy="2289387"/>
          </a:xfrm>
          <a:prstGeom prst="rect">
            <a:avLst/>
          </a:prstGeom>
          <a:ln w="12700">
            <a:miter lim="400000"/>
          </a:ln>
        </p:spPr>
      </p:pic>
      <p:pic>
        <p:nvPicPr>
          <p:cNvPr id="180" name="j0230740" descr="j0230740"/>
          <p:cNvPicPr>
            <a:picLocks noChangeAspect="1"/>
          </p:cNvPicPr>
          <p:nvPr/>
        </p:nvPicPr>
        <p:blipFill>
          <a:blip r:embed="rId3">
            <a:extLst/>
          </a:blip>
          <a:stretch>
            <a:fillRect/>
          </a:stretch>
        </p:blipFill>
        <p:spPr>
          <a:xfrm flipH="1">
            <a:off x="1745262" y="4062871"/>
            <a:ext cx="2490330" cy="1627858"/>
          </a:xfrm>
          <a:prstGeom prst="rect">
            <a:avLst/>
          </a:prstGeom>
          <a:ln w="12700">
            <a:miter lim="400000"/>
          </a:ln>
        </p:spPr>
      </p:pic>
      <p:pic>
        <p:nvPicPr>
          <p:cNvPr id="181" name="PE02691_" descr="PE02691_"/>
          <p:cNvPicPr>
            <a:picLocks noChangeAspect="1"/>
          </p:cNvPicPr>
          <p:nvPr/>
        </p:nvPicPr>
        <p:blipFill>
          <a:blip r:embed="rId4">
            <a:extLst/>
          </a:blip>
          <a:stretch>
            <a:fillRect/>
          </a:stretch>
        </p:blipFill>
        <p:spPr>
          <a:xfrm>
            <a:off x="5135367" y="7066631"/>
            <a:ext cx="2176499" cy="1426916"/>
          </a:xfrm>
          <a:prstGeom prst="rect">
            <a:avLst/>
          </a:prstGeom>
          <a:ln w="12700">
            <a:miter lim="400000"/>
          </a:ln>
        </p:spPr>
      </p:pic>
      <p:sp>
        <p:nvSpPr>
          <p:cNvPr id="182" name="Triángulo"/>
          <p:cNvSpPr/>
          <p:nvPr/>
        </p:nvSpPr>
        <p:spPr>
          <a:xfrm>
            <a:off x="4418470" y="3154115"/>
            <a:ext cx="3838223" cy="2878668"/>
          </a:xfrm>
          <a:prstGeom prst="triangle">
            <a:avLst/>
          </a:prstGeom>
          <a:ln w="25400">
            <a:solidFill>
              <a:srgbClr val="000000"/>
            </a:solidFill>
          </a:ln>
        </p:spPr>
        <p:txBody>
          <a:bodyPr lIns="50800" tIns="50800" rIns="50800" bIns="50800" anchor="ctr"/>
          <a:lstStyle/>
          <a:p>
            <a:pPr>
              <a:defRPr sz="2200" b="0">
                <a:latin typeface="+mn-lt"/>
                <a:ea typeface="+mn-ea"/>
                <a:cs typeface="+mn-cs"/>
                <a:sym typeface="Helvetica Neue Medium"/>
              </a:defRPr>
            </a:pPr>
            <a:endParaRPr/>
          </a:p>
        </p:txBody>
      </p:sp>
      <p:sp>
        <p:nvSpPr>
          <p:cNvPr id="183" name="EMPLEADOR"/>
          <p:cNvSpPr txBox="1"/>
          <p:nvPr/>
        </p:nvSpPr>
        <p:spPr>
          <a:xfrm>
            <a:off x="1716141" y="2760815"/>
            <a:ext cx="2548571" cy="558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1300480">
              <a:spcBef>
                <a:spcPts val="700"/>
              </a:spcBef>
              <a:defRPr sz="3000">
                <a:solidFill>
                  <a:srgbClr val="2F2B20"/>
                </a:solidFill>
                <a:latin typeface="Helvetica"/>
                <a:ea typeface="Helvetica"/>
                <a:cs typeface="Helvetica"/>
                <a:sym typeface="Helvetica"/>
              </a:defRPr>
            </a:lvl1pPr>
          </a:lstStyle>
          <a:p>
            <a:r>
              <a:t>EMPLEADOR</a:t>
            </a:r>
          </a:p>
        </p:txBody>
      </p:sp>
      <p:sp>
        <p:nvSpPr>
          <p:cNvPr id="184" name="TRABAJADOR"/>
          <p:cNvSpPr txBox="1"/>
          <p:nvPr/>
        </p:nvSpPr>
        <p:spPr>
          <a:xfrm>
            <a:off x="4946932" y="6346302"/>
            <a:ext cx="2781301" cy="558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1300480">
              <a:spcBef>
                <a:spcPts val="700"/>
              </a:spcBef>
              <a:defRPr sz="3000">
                <a:solidFill>
                  <a:srgbClr val="2F2B20"/>
                </a:solidFill>
                <a:latin typeface="Helvetica"/>
                <a:ea typeface="Helvetica"/>
                <a:cs typeface="Helvetica"/>
                <a:sym typeface="Helvetica"/>
              </a:defRPr>
            </a:lvl1pPr>
          </a:lstStyle>
          <a:p>
            <a:r>
              <a:t>TRABAJADOR</a:t>
            </a:r>
          </a:p>
        </p:txBody>
      </p:sp>
      <p:sp>
        <p:nvSpPr>
          <p:cNvPr id="185" name="ACCIDENTE…"/>
          <p:cNvSpPr txBox="1"/>
          <p:nvPr/>
        </p:nvSpPr>
        <p:spPr>
          <a:xfrm>
            <a:off x="4931438" y="4225261"/>
            <a:ext cx="2812289" cy="11684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defTabSz="1300480">
              <a:defRPr>
                <a:solidFill>
                  <a:srgbClr val="2F2B20"/>
                </a:solidFill>
                <a:latin typeface="Calibri"/>
                <a:ea typeface="Calibri"/>
                <a:cs typeface="Calibri"/>
                <a:sym typeface="Calibri"/>
              </a:defRPr>
            </a:pPr>
            <a:r>
              <a:t>ACCIDENTE</a:t>
            </a:r>
          </a:p>
          <a:p>
            <a:pPr defTabSz="1300480">
              <a:defRPr>
                <a:solidFill>
                  <a:srgbClr val="2F2B20"/>
                </a:solidFill>
                <a:latin typeface="Calibri"/>
                <a:ea typeface="Calibri"/>
                <a:cs typeface="Calibri"/>
                <a:sym typeface="Calibri"/>
              </a:defRPr>
            </a:pPr>
            <a:r>
              <a:t>DE </a:t>
            </a:r>
          </a:p>
          <a:p>
            <a:pPr defTabSz="1300480">
              <a:defRPr>
                <a:solidFill>
                  <a:srgbClr val="2F2B20"/>
                </a:solidFill>
                <a:latin typeface="Calibri"/>
                <a:ea typeface="Calibri"/>
                <a:cs typeface="Calibri"/>
                <a:sym typeface="Calibri"/>
              </a:defRPr>
            </a:pPr>
            <a:r>
              <a:t>TRABAJO</a:t>
            </a:r>
          </a:p>
        </p:txBody>
      </p:sp>
      <p:sp>
        <p:nvSpPr>
          <p:cNvPr id="186" name="ARL"/>
          <p:cNvSpPr txBox="1"/>
          <p:nvPr/>
        </p:nvSpPr>
        <p:spPr>
          <a:xfrm>
            <a:off x="9361382" y="2760815"/>
            <a:ext cx="897323" cy="5588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1300480">
              <a:spcBef>
                <a:spcPts val="700"/>
              </a:spcBef>
              <a:defRPr sz="3000">
                <a:solidFill>
                  <a:srgbClr val="2F2B20"/>
                </a:solidFill>
                <a:latin typeface="Helvetica"/>
                <a:ea typeface="Helvetica"/>
                <a:cs typeface="Helvetica"/>
                <a:sym typeface="Helvetica"/>
              </a:defRPr>
            </a:lvl1pPr>
          </a:lstStyle>
          <a:p>
            <a:r>
              <a:t>ARL</a:t>
            </a:r>
          </a:p>
        </p:txBody>
      </p:sp>
    </p:spTree>
    <p:extLst>
      <p:ext uri="{BB962C8B-B14F-4D97-AF65-F5344CB8AC3E}">
        <p14:creationId xmlns:p14="http://schemas.microsoft.com/office/powerpoint/2010/main" val="3459451454"/>
      </p:ext>
    </p:extLst>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p:tmAbs val="0"/>
                                  </p:iterate>
                                  <p:childTnLst>
                                    <p:set>
                                      <p:cBhvr>
                                        <p:cTn id="6" fill="hold"/>
                                        <p:tgtEl>
                                          <p:spTgt spid="185"/>
                                        </p:tgtEl>
                                        <p:attrNameLst>
                                          <p:attrName>style.visibility</p:attrName>
                                        </p:attrNameLst>
                                      </p:cBhvr>
                                      <p:to>
                                        <p:strVal val="visible"/>
                                      </p:to>
                                    </p:set>
                                    <p:anim calcmode="lin" valueType="num">
                                      <p:cBhvr>
                                        <p:cTn id="7" dur="1000" fill="hold"/>
                                        <p:tgtEl>
                                          <p:spTgt spid="185"/>
                                        </p:tgtEl>
                                        <p:attrNameLst>
                                          <p:attrName>ppt_w</p:attrName>
                                        </p:attrNameLst>
                                      </p:cBhvr>
                                      <p:tavLst>
                                        <p:tav tm="0">
                                          <p:val>
                                            <p:fltVal val="0"/>
                                          </p:val>
                                        </p:tav>
                                        <p:tav tm="100000">
                                          <p:val>
                                            <p:strVal val="#ppt_w"/>
                                          </p:val>
                                        </p:tav>
                                      </p:tavLst>
                                    </p:anim>
                                    <p:anim calcmode="lin" valueType="num">
                                      <p:cBhvr>
                                        <p:cTn id="8" dur="1000" fill="hold"/>
                                        <p:tgtEl>
                                          <p:spTgt spid="185"/>
                                        </p:tgtEl>
                                        <p:attrNameLst>
                                          <p:attrName>ppt_h</p:attrName>
                                        </p:attrNameLst>
                                      </p:cBhvr>
                                      <p:tavLst>
                                        <p:tav tm="0">
                                          <p:val>
                                            <p:fltVal val="0"/>
                                          </p:val>
                                        </p:tav>
                                        <p:tav tm="100000">
                                          <p:val>
                                            <p:strVal val="#ppt_h"/>
                                          </p:val>
                                        </p:tav>
                                      </p:tavLst>
                                    </p:anim>
                                    <p:anim calcmode="lin" valueType="num">
                                      <p:cBhvr>
                                        <p:cTn id="9" dur="1000" fill="hold"/>
                                        <p:tgtEl>
                                          <p:spTgt spid="18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8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iterate>
                                    <p:tmAbs val="0"/>
                                  </p:iterate>
                                  <p:childTnLst>
                                    <p:set>
                                      <p:cBhvr>
                                        <p:cTn id="13" fill="hold"/>
                                        <p:tgtEl>
                                          <p:spTgt spid="182"/>
                                        </p:tgtEl>
                                        <p:attrNameLst>
                                          <p:attrName>style.visibility</p:attrName>
                                        </p:attrNameLst>
                                      </p:cBhvr>
                                      <p:to>
                                        <p:strVal val="visible"/>
                                      </p:to>
                                    </p:set>
                                    <p:anim calcmode="lin" valueType="num">
                                      <p:cBhvr>
                                        <p:cTn id="14" dur="1000" fill="hold"/>
                                        <p:tgtEl>
                                          <p:spTgt spid="182"/>
                                        </p:tgtEl>
                                        <p:attrNameLst>
                                          <p:attrName>ppt_w</p:attrName>
                                        </p:attrNameLst>
                                      </p:cBhvr>
                                      <p:tavLst>
                                        <p:tav tm="0">
                                          <p:val>
                                            <p:fltVal val="0"/>
                                          </p:val>
                                        </p:tav>
                                        <p:tav tm="100000">
                                          <p:val>
                                            <p:strVal val="#ppt_w"/>
                                          </p:val>
                                        </p:tav>
                                      </p:tavLst>
                                    </p:anim>
                                    <p:anim calcmode="lin" valueType="num">
                                      <p:cBhvr>
                                        <p:cTn id="15" dur="1000" fill="hold"/>
                                        <p:tgtEl>
                                          <p:spTgt spid="182"/>
                                        </p:tgtEl>
                                        <p:attrNameLst>
                                          <p:attrName>ppt_h</p:attrName>
                                        </p:attrNameLst>
                                      </p:cBhvr>
                                      <p:tavLst>
                                        <p:tav tm="0">
                                          <p:val>
                                            <p:fltVal val="0"/>
                                          </p:val>
                                        </p:tav>
                                        <p:tav tm="100000">
                                          <p:val>
                                            <p:strVal val="#ppt_h"/>
                                          </p:val>
                                        </p:tav>
                                      </p:tavLst>
                                    </p:anim>
                                    <p:anim calcmode="lin" valueType="num">
                                      <p:cBhvr>
                                        <p:cTn id="16" dur="1000" fill="hold"/>
                                        <p:tgtEl>
                                          <p:spTgt spid="182"/>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8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iterate>
                                    <p:tmAbs val="0"/>
                                  </p:iterate>
                                  <p:childTnLst>
                                    <p:set>
                                      <p:cBhvr>
                                        <p:cTn id="21" fill="hold"/>
                                        <p:tgtEl>
                                          <p:spTgt spid="184"/>
                                        </p:tgtEl>
                                        <p:attrNameLst>
                                          <p:attrName>style.visibility</p:attrName>
                                        </p:attrNameLst>
                                      </p:cBhvr>
                                      <p:to>
                                        <p:strVal val="visible"/>
                                      </p:to>
                                    </p:set>
                                    <p:animEffect transition="in" filter="box(in)">
                                      <p:cBhvr>
                                        <p:cTn id="22" dur="2000"/>
                                        <p:tgtEl>
                                          <p:spTgt spid="184"/>
                                        </p:tgtEl>
                                      </p:cBhvr>
                                    </p:animEffect>
                                  </p:childTnLst>
                                </p:cTn>
                              </p:par>
                            </p:childTnLst>
                          </p:cTn>
                        </p:par>
                        <p:par>
                          <p:cTn id="23" fill="hold">
                            <p:stCondLst>
                              <p:cond delay="2000"/>
                            </p:stCondLst>
                            <p:childTnLst>
                              <p:par>
                                <p:cTn id="24" presetID="4" presetClass="entr" presetSubtype="16" fill="hold" grpId="0" nodeType="afterEffect">
                                  <p:stCondLst>
                                    <p:cond delay="0"/>
                                  </p:stCondLst>
                                  <p:iterate>
                                    <p:tmAbs val="0"/>
                                  </p:iterate>
                                  <p:childTnLst>
                                    <p:set>
                                      <p:cBhvr>
                                        <p:cTn id="25" fill="hold"/>
                                        <p:tgtEl>
                                          <p:spTgt spid="181"/>
                                        </p:tgtEl>
                                        <p:attrNameLst>
                                          <p:attrName>style.visibility</p:attrName>
                                        </p:attrNameLst>
                                      </p:cBhvr>
                                      <p:to>
                                        <p:strVal val="visible"/>
                                      </p:to>
                                    </p:set>
                                    <p:animEffect transition="in" filter="box(in)">
                                      <p:cBhvr>
                                        <p:cTn id="26" dur="2000"/>
                                        <p:tgtEl>
                                          <p:spTgt spid="181"/>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iterate>
                                    <p:tmAbs val="0"/>
                                  </p:iterate>
                                  <p:childTnLst>
                                    <p:set>
                                      <p:cBhvr>
                                        <p:cTn id="30" fill="hold"/>
                                        <p:tgtEl>
                                          <p:spTgt spid="180"/>
                                        </p:tgtEl>
                                        <p:attrNameLst>
                                          <p:attrName>style.visibility</p:attrName>
                                        </p:attrNameLst>
                                      </p:cBhvr>
                                      <p:to>
                                        <p:strVal val="visible"/>
                                      </p:to>
                                    </p:set>
                                    <p:animEffect transition="in" filter="box(in)">
                                      <p:cBhvr>
                                        <p:cTn id="31" dur="2000"/>
                                        <p:tgtEl>
                                          <p:spTgt spid="180"/>
                                        </p:tgtEl>
                                      </p:cBhvr>
                                    </p:animEffect>
                                  </p:childTnLst>
                                </p:cTn>
                              </p:par>
                            </p:childTnLst>
                          </p:cTn>
                        </p:par>
                        <p:par>
                          <p:cTn id="32" fill="hold">
                            <p:stCondLst>
                              <p:cond delay="2000"/>
                            </p:stCondLst>
                            <p:childTnLst>
                              <p:par>
                                <p:cTn id="33" presetID="4" presetClass="entr" presetSubtype="16" fill="hold" grpId="0" nodeType="afterEffect">
                                  <p:stCondLst>
                                    <p:cond delay="0"/>
                                  </p:stCondLst>
                                  <p:iterate>
                                    <p:tmAbs val="0"/>
                                  </p:iterate>
                                  <p:childTnLst>
                                    <p:set>
                                      <p:cBhvr>
                                        <p:cTn id="34" fill="hold"/>
                                        <p:tgtEl>
                                          <p:spTgt spid="183"/>
                                        </p:tgtEl>
                                        <p:attrNameLst>
                                          <p:attrName>style.visibility</p:attrName>
                                        </p:attrNameLst>
                                      </p:cBhvr>
                                      <p:to>
                                        <p:strVal val="visible"/>
                                      </p:to>
                                    </p:set>
                                    <p:animEffect transition="in" filter="box(in)">
                                      <p:cBhvr>
                                        <p:cTn id="35" dur="2000"/>
                                        <p:tgtEl>
                                          <p:spTgt spid="183"/>
                                        </p:tgtEl>
                                      </p:cBhvr>
                                    </p:animEffect>
                                  </p:childTnLst>
                                </p:cTn>
                              </p:par>
                            </p:childTnLst>
                          </p:cTn>
                        </p:par>
                      </p:childTnLst>
                    </p:cTn>
                  </p:par>
                  <p:par>
                    <p:cTn id="36" fill="hold">
                      <p:stCondLst>
                        <p:cond delay="indefinite"/>
                      </p:stCondLst>
                      <p:childTnLst>
                        <p:par>
                          <p:cTn id="37" fill="hold">
                            <p:stCondLst>
                              <p:cond delay="0"/>
                            </p:stCondLst>
                            <p:childTnLst>
                              <p:par>
                                <p:cTn id="38" presetID="4" presetClass="entr" presetSubtype="16" fill="hold" grpId="0" nodeType="clickEffect">
                                  <p:stCondLst>
                                    <p:cond delay="0"/>
                                  </p:stCondLst>
                                  <p:iterate>
                                    <p:tmAbs val="0"/>
                                  </p:iterate>
                                  <p:childTnLst>
                                    <p:set>
                                      <p:cBhvr>
                                        <p:cTn id="39" fill="hold"/>
                                        <p:tgtEl>
                                          <p:spTgt spid="186"/>
                                        </p:tgtEl>
                                        <p:attrNameLst>
                                          <p:attrName>style.visibility</p:attrName>
                                        </p:attrNameLst>
                                      </p:cBhvr>
                                      <p:to>
                                        <p:strVal val="visible"/>
                                      </p:to>
                                    </p:set>
                                    <p:animEffect transition="in" filter="box(in)">
                                      <p:cBhvr>
                                        <p:cTn id="40" dur="2000"/>
                                        <p:tgtEl>
                                          <p:spTgt spid="186"/>
                                        </p:tgtEl>
                                      </p:cBhvr>
                                    </p:animEffect>
                                  </p:childTnLst>
                                </p:cTn>
                              </p:par>
                            </p:childTnLst>
                          </p:cTn>
                        </p:par>
                        <p:par>
                          <p:cTn id="41" fill="hold">
                            <p:stCondLst>
                              <p:cond delay="2000"/>
                            </p:stCondLst>
                            <p:childTnLst>
                              <p:par>
                                <p:cTn id="42" presetID="4" presetClass="entr" presetSubtype="16" fill="hold" grpId="0" nodeType="afterEffect">
                                  <p:stCondLst>
                                    <p:cond delay="0"/>
                                  </p:stCondLst>
                                  <p:iterate>
                                    <p:tmAbs val="0"/>
                                  </p:iterate>
                                  <p:childTnLst>
                                    <p:set>
                                      <p:cBhvr>
                                        <p:cTn id="43" fill="hold"/>
                                        <p:tgtEl>
                                          <p:spTgt spid="179"/>
                                        </p:tgtEl>
                                        <p:attrNameLst>
                                          <p:attrName>style.visibility</p:attrName>
                                        </p:attrNameLst>
                                      </p:cBhvr>
                                      <p:to>
                                        <p:strVal val="visible"/>
                                      </p:to>
                                    </p:set>
                                    <p:animEffect transition="in" filter="box(in)">
                                      <p:cBhvr>
                                        <p:cTn id="44" dur="2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advAuto="0"/>
      <p:bldP spid="180" grpId="0" animBg="1" advAuto="0"/>
      <p:bldP spid="181" grpId="0" animBg="1" advAuto="0"/>
      <p:bldP spid="182" grpId="0" animBg="1" advAuto="0"/>
      <p:bldP spid="183" grpId="0" animBg="1" advAuto="0"/>
      <p:bldP spid="184" grpId="0" animBg="1" advAuto="0"/>
      <p:bldP spid="185" grpId="0" animBg="1" advAuto="0"/>
      <p:bldP spid="186"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olitica de datos"/>
          <p:cNvSpPr txBox="1">
            <a:spLocks noGrp="1"/>
          </p:cNvSpPr>
          <p:nvPr>
            <p:ph type="title"/>
          </p:nvPr>
        </p:nvSpPr>
        <p:spPr>
          <a:xfrm>
            <a:off x="952500" y="254000"/>
            <a:ext cx="9100554" cy="2159000"/>
          </a:xfrm>
          <a:prstGeom prst="rect">
            <a:avLst/>
          </a:prstGeom>
        </p:spPr>
        <p:txBody>
          <a:bodyPr/>
          <a:lstStyle/>
          <a:p>
            <a:r>
              <a:t>Politica de datos</a:t>
            </a:r>
          </a:p>
        </p:txBody>
      </p:sp>
      <p:sp>
        <p:nvSpPr>
          <p:cNvPr id="135" name="2 Marcador de contenido"/>
          <p:cNvSpPr txBox="1">
            <a:spLocks noGrp="1"/>
          </p:cNvSpPr>
          <p:nvPr>
            <p:ph type="body" idx="1"/>
          </p:nvPr>
        </p:nvSpPr>
        <p:spPr>
          <a:prstGeom prst="rect">
            <a:avLst/>
          </a:prstGeom>
        </p:spPr>
        <p:txBody>
          <a:bodyPr/>
          <a:lstStyle/>
          <a:p>
            <a:pPr marL="0" indent="0" algn="ctr" defTabSz="368045">
              <a:spcBef>
                <a:spcPts val="2600"/>
              </a:spcBef>
              <a:buSzTx/>
              <a:buNone/>
              <a:defRPr sz="2016" b="1"/>
            </a:pPr>
            <a:r>
              <a:t>Ley  ESTATUTARIA 1581 DE 2012 </a:t>
            </a:r>
          </a:p>
          <a:p>
            <a:pPr marL="0" indent="0" algn="ctr" defTabSz="368045">
              <a:spcBef>
                <a:spcPts val="2600"/>
              </a:spcBef>
              <a:buSzTx/>
              <a:buNone/>
              <a:defRPr sz="2016" b="1"/>
            </a:pPr>
            <a:r>
              <a:t>S3 Soluciones S.A.S le informa que:</a:t>
            </a:r>
          </a:p>
          <a:p>
            <a:pPr marL="0" indent="0" defTabSz="368045">
              <a:spcBef>
                <a:spcPts val="2600"/>
              </a:spcBef>
              <a:buSzTx/>
              <a:buNone/>
              <a:defRPr sz="2016"/>
            </a:pPr>
            <a:r>
              <a:t>Recopila sus datos con fines administrativos, comerciales, promocionales, informativos, de mercadeo y ventas. </a:t>
            </a:r>
          </a:p>
          <a:p>
            <a:pPr marL="216027" indent="-216027" defTabSz="368045">
              <a:spcBef>
                <a:spcPts val="2600"/>
              </a:spcBef>
              <a:defRPr sz="2016"/>
            </a:pPr>
            <a:r>
              <a:t>S3 Soluciones S.A.S puede obtener; almacenar; intercambiar; actualizar; procesar y  disponer de los datos parcial o total de aquellos titulares que le otorguen la debida autorización.</a:t>
            </a:r>
          </a:p>
          <a:p>
            <a:pPr marL="216027" indent="-216027" defTabSz="368045">
              <a:spcBef>
                <a:spcPts val="2600"/>
              </a:spcBef>
              <a:defRPr sz="2016"/>
            </a:pPr>
            <a:r>
              <a:t>El titular de los datos tiene derecho a conocer, actualizar, conocer y  revocar la autorización de algún dato cuando considere que S3 Soluciones S.A.S no ha respetado sus derechos y garantías; también podrá presentar queja ante la Superintendencia de Industria y Comercio.</a:t>
            </a:r>
          </a:p>
          <a:p>
            <a:pPr marL="216027" indent="-216027" defTabSz="368045">
              <a:spcBef>
                <a:spcPts val="2600"/>
              </a:spcBef>
              <a:defRPr sz="2016"/>
            </a:pPr>
            <a:r>
              <a:t>S3 Soluciones S.A.S le puede entregar información a: Titulares o representantes, entidades jurídicas y a terceros autorizados por ley o por el titular.</a:t>
            </a:r>
          </a:p>
          <a:p>
            <a:pPr marL="216027" indent="-216027" defTabSz="368045">
              <a:spcBef>
                <a:spcPts val="2600"/>
              </a:spcBef>
              <a:defRPr sz="2016"/>
            </a:pPr>
            <a:r>
              <a:t>LA AUTORIZACIÓN PODRÁ DARSE DE MANERA ESCRITA O DE MANERA VERBAL </a:t>
            </a:r>
            <a:br/>
            <a:r>
              <a:t>RESPONSABLE DEL TRATAMIENTO DE DICHOS DATOS: S3 Soluciones S.A.S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1 Título"/>
          <p:cNvSpPr txBox="1">
            <a:spLocks noGrp="1"/>
          </p:cNvSpPr>
          <p:nvPr>
            <p:ph type="title"/>
          </p:nvPr>
        </p:nvSpPr>
        <p:spPr>
          <a:prstGeom prst="rect">
            <a:avLst/>
          </a:prstGeom>
        </p:spPr>
        <p:txBody>
          <a:bodyPr/>
          <a:lstStyle>
            <a:lvl1pPr defTabSz="531622">
              <a:defRPr sz="7280"/>
            </a:lvl1pPr>
          </a:lstStyle>
          <a:p>
            <a:r>
              <a:rPr dirty="0"/>
              <a:t>Código de </a:t>
            </a:r>
            <a:r>
              <a:rPr dirty="0" err="1"/>
              <a:t>conducta</a:t>
            </a:r>
            <a:endParaRPr dirty="0"/>
          </a:p>
        </p:txBody>
      </p:sp>
      <p:sp>
        <p:nvSpPr>
          <p:cNvPr id="138" name="2 Marcador de contenido"/>
          <p:cNvSpPr txBox="1">
            <a:spLocks noGrp="1"/>
          </p:cNvSpPr>
          <p:nvPr>
            <p:ph type="body" sz="half" idx="1"/>
          </p:nvPr>
        </p:nvSpPr>
        <p:spPr>
          <a:prstGeom prst="rect">
            <a:avLst/>
          </a:prstGeom>
        </p:spPr>
        <p:txBody>
          <a:bodyPr/>
          <a:lstStyle/>
          <a:p>
            <a:pPr marL="365760" indent="-365760" defTabSz="373887">
              <a:spcBef>
                <a:spcPts val="2600"/>
              </a:spcBef>
              <a:buChar char="✓"/>
              <a:defRPr sz="2048"/>
            </a:pPr>
            <a:r>
              <a:rPr dirty="0" err="1"/>
              <a:t>Cordialidad</a:t>
            </a:r>
            <a:r>
              <a:rPr dirty="0"/>
              <a:t> y </a:t>
            </a:r>
            <a:r>
              <a:rPr dirty="0" err="1"/>
              <a:t>respeto</a:t>
            </a:r>
            <a:r>
              <a:rPr dirty="0"/>
              <a:t> </a:t>
            </a:r>
            <a:endParaRPr sz="1536" dirty="0"/>
          </a:p>
          <a:p>
            <a:pPr marL="365760" indent="-365760" defTabSz="373887">
              <a:spcBef>
                <a:spcPts val="2600"/>
              </a:spcBef>
              <a:buChar char="✓"/>
              <a:defRPr sz="2048"/>
            </a:pPr>
            <a:r>
              <a:rPr dirty="0"/>
              <a:t>Se </a:t>
            </a:r>
            <a:r>
              <a:rPr dirty="0" err="1"/>
              <a:t>prohíbe</a:t>
            </a:r>
            <a:r>
              <a:rPr dirty="0"/>
              <a:t> el </a:t>
            </a:r>
            <a:r>
              <a:rPr dirty="0" err="1"/>
              <a:t>consumo</a:t>
            </a:r>
            <a:r>
              <a:rPr dirty="0"/>
              <a:t> de </a:t>
            </a:r>
            <a:r>
              <a:rPr dirty="0" err="1"/>
              <a:t>tabaco</a:t>
            </a:r>
            <a:r>
              <a:rPr dirty="0"/>
              <a:t>, alcohol y </a:t>
            </a:r>
            <a:r>
              <a:rPr dirty="0" err="1"/>
              <a:t>sustancias</a:t>
            </a:r>
            <a:r>
              <a:rPr dirty="0"/>
              <a:t> </a:t>
            </a:r>
            <a:r>
              <a:rPr dirty="0" err="1"/>
              <a:t>psicoactivas</a:t>
            </a:r>
            <a:r>
              <a:rPr dirty="0"/>
              <a:t> </a:t>
            </a:r>
            <a:endParaRPr sz="1536" dirty="0"/>
          </a:p>
          <a:p>
            <a:pPr marL="365760" indent="-365760" defTabSz="373887">
              <a:spcBef>
                <a:spcPts val="2600"/>
              </a:spcBef>
              <a:buChar char="✓"/>
              <a:defRPr sz="2048"/>
            </a:pPr>
            <a:r>
              <a:rPr dirty="0" err="1"/>
              <a:t>Permanezca</a:t>
            </a:r>
            <a:r>
              <a:rPr dirty="0"/>
              <a:t> </a:t>
            </a:r>
            <a:r>
              <a:rPr dirty="0" err="1"/>
              <a:t>siempre</a:t>
            </a:r>
            <a:r>
              <a:rPr dirty="0"/>
              <a:t> </a:t>
            </a:r>
            <a:r>
              <a:rPr dirty="0" err="1"/>
              <a:t>dentro</a:t>
            </a:r>
            <a:r>
              <a:rPr dirty="0"/>
              <a:t> de las </a:t>
            </a:r>
            <a:r>
              <a:rPr dirty="0" err="1"/>
              <a:t>instalaciones</a:t>
            </a:r>
            <a:endParaRPr sz="1536" dirty="0"/>
          </a:p>
          <a:p>
            <a:pPr marL="365760" indent="-365760" defTabSz="373887">
              <a:spcBef>
                <a:spcPts val="2600"/>
              </a:spcBef>
              <a:buChar char="✓"/>
              <a:defRPr sz="2048"/>
            </a:pPr>
            <a:r>
              <a:rPr dirty="0" err="1"/>
              <a:t>Uso</a:t>
            </a:r>
            <a:r>
              <a:rPr dirty="0"/>
              <a:t> </a:t>
            </a:r>
            <a:r>
              <a:rPr dirty="0" err="1"/>
              <a:t>adecuado</a:t>
            </a:r>
            <a:r>
              <a:rPr dirty="0"/>
              <a:t> de la </a:t>
            </a:r>
            <a:r>
              <a:rPr dirty="0" err="1"/>
              <a:t>totalidad</a:t>
            </a:r>
            <a:r>
              <a:rPr dirty="0"/>
              <a:t> de las </a:t>
            </a:r>
            <a:r>
              <a:rPr dirty="0" err="1"/>
              <a:t>instalaciones</a:t>
            </a:r>
            <a:r>
              <a:rPr dirty="0"/>
              <a:t>  </a:t>
            </a:r>
            <a:endParaRPr sz="1536" dirty="0"/>
          </a:p>
          <a:p>
            <a:pPr marL="365760" indent="-365760" defTabSz="373887">
              <a:spcBef>
                <a:spcPts val="2600"/>
              </a:spcBef>
              <a:buChar char="✓"/>
              <a:defRPr sz="2048"/>
            </a:pPr>
            <a:r>
              <a:rPr dirty="0" err="1"/>
              <a:t>Atender</a:t>
            </a:r>
            <a:r>
              <a:rPr dirty="0"/>
              <a:t> </a:t>
            </a:r>
            <a:r>
              <a:rPr dirty="0" err="1"/>
              <a:t>siempre</a:t>
            </a:r>
            <a:r>
              <a:rPr dirty="0"/>
              <a:t> al instructor, </a:t>
            </a:r>
            <a:r>
              <a:rPr dirty="0" err="1"/>
              <a:t>principalmente</a:t>
            </a:r>
            <a:r>
              <a:rPr dirty="0"/>
              <a:t> </a:t>
            </a:r>
            <a:r>
              <a:rPr dirty="0" err="1"/>
              <a:t>en</a:t>
            </a:r>
            <a:r>
              <a:rPr dirty="0"/>
              <a:t> la </a:t>
            </a:r>
            <a:r>
              <a:rPr dirty="0" err="1"/>
              <a:t>etapa</a:t>
            </a:r>
            <a:r>
              <a:rPr dirty="0"/>
              <a:t> </a:t>
            </a:r>
            <a:r>
              <a:rPr dirty="0" err="1"/>
              <a:t>práctica</a:t>
            </a:r>
            <a:endParaRPr sz="1536" dirty="0"/>
          </a:p>
          <a:p>
            <a:pPr marL="365760" indent="-365760" defTabSz="373887">
              <a:spcBef>
                <a:spcPts val="2600"/>
              </a:spcBef>
              <a:buChar char="✓"/>
              <a:defRPr sz="2048"/>
            </a:pPr>
            <a:r>
              <a:rPr dirty="0" err="1"/>
              <a:t>Es</a:t>
            </a:r>
            <a:r>
              <a:rPr dirty="0"/>
              <a:t> </a:t>
            </a:r>
            <a:r>
              <a:rPr dirty="0" err="1"/>
              <a:t>obligatorio</a:t>
            </a:r>
            <a:r>
              <a:rPr dirty="0"/>
              <a:t> el </a:t>
            </a:r>
            <a:r>
              <a:rPr dirty="0" err="1"/>
              <a:t>uso</a:t>
            </a:r>
            <a:r>
              <a:rPr dirty="0"/>
              <a:t> de </a:t>
            </a:r>
            <a:r>
              <a:rPr dirty="0" err="1"/>
              <a:t>los</a:t>
            </a:r>
            <a:r>
              <a:rPr dirty="0"/>
              <a:t> </a:t>
            </a:r>
            <a:r>
              <a:rPr dirty="0" err="1"/>
              <a:t>Elementos</a:t>
            </a:r>
            <a:r>
              <a:rPr dirty="0"/>
              <a:t> de </a:t>
            </a:r>
            <a:r>
              <a:rPr dirty="0" err="1"/>
              <a:t>Protección</a:t>
            </a:r>
            <a:r>
              <a:rPr dirty="0"/>
              <a:t> Personal </a:t>
            </a:r>
            <a:r>
              <a:rPr dirty="0" err="1"/>
              <a:t>durante</a:t>
            </a:r>
            <a:r>
              <a:rPr dirty="0"/>
              <a:t> las </a:t>
            </a:r>
            <a:r>
              <a:rPr dirty="0" err="1"/>
              <a:t>prácticas</a:t>
            </a:r>
            <a:endParaRPr sz="1536" dirty="0"/>
          </a:p>
          <a:p>
            <a:pPr marL="365760" indent="-365760" defTabSz="373887">
              <a:spcBef>
                <a:spcPts val="2600"/>
              </a:spcBef>
              <a:buChar char="✓"/>
              <a:defRPr sz="2048"/>
            </a:pPr>
            <a:r>
              <a:rPr dirty="0" err="1"/>
              <a:t>En</a:t>
            </a:r>
            <a:r>
              <a:rPr dirty="0"/>
              <a:t> </a:t>
            </a:r>
            <a:r>
              <a:rPr dirty="0" err="1"/>
              <a:t>caso</a:t>
            </a:r>
            <a:r>
              <a:rPr dirty="0"/>
              <a:t> de </a:t>
            </a:r>
            <a:r>
              <a:rPr dirty="0" err="1"/>
              <a:t>emergencia</a:t>
            </a:r>
            <a:r>
              <a:rPr dirty="0"/>
              <a:t> </a:t>
            </a:r>
            <a:r>
              <a:rPr dirty="0" err="1"/>
              <a:t>siga</a:t>
            </a:r>
            <a:r>
              <a:rPr dirty="0"/>
              <a:t> </a:t>
            </a:r>
            <a:r>
              <a:rPr dirty="0" err="1"/>
              <a:t>los</a:t>
            </a:r>
            <a:r>
              <a:rPr dirty="0"/>
              <a:t> </a:t>
            </a:r>
            <a:r>
              <a:rPr dirty="0" err="1"/>
              <a:t>protocolos</a:t>
            </a:r>
            <a:r>
              <a:rPr dirty="0"/>
              <a:t> </a:t>
            </a:r>
            <a:r>
              <a:rPr dirty="0" err="1"/>
              <a:t>establecidos</a:t>
            </a:r>
            <a:endParaRPr dirty="0"/>
          </a:p>
        </p:txBody>
      </p:sp>
      <p:pic>
        <p:nvPicPr>
          <p:cNvPr id="139" name="Imagen 3" descr="Imagen 3"/>
          <p:cNvPicPr>
            <a:picLocks noChangeAspect="1"/>
          </p:cNvPicPr>
          <p:nvPr/>
        </p:nvPicPr>
        <p:blipFill>
          <a:blip r:embed="rId2">
            <a:extLst/>
          </a:blip>
          <a:stretch>
            <a:fillRect/>
          </a:stretch>
        </p:blipFill>
        <p:spPr>
          <a:xfrm>
            <a:off x="7194954" y="3294269"/>
            <a:ext cx="4899782" cy="487956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Objetivos"/>
          <p:cNvSpPr txBox="1">
            <a:spLocks noGrp="1"/>
          </p:cNvSpPr>
          <p:nvPr>
            <p:ph type="title" idx="4294967295"/>
          </p:nvPr>
        </p:nvSpPr>
        <p:spPr>
          <a:prstGeom prst="rect">
            <a:avLst/>
          </a:prstGeom>
        </p:spPr>
        <p:txBody>
          <a:bodyPr/>
          <a:lstStyle/>
          <a:p>
            <a:r>
              <a:t>Objetivos</a:t>
            </a:r>
          </a:p>
        </p:txBody>
      </p:sp>
      <p:sp>
        <p:nvSpPr>
          <p:cNvPr id="142" name="Al final de la presente lección el aprendiz estará en la capacidad de:…"/>
          <p:cNvSpPr txBox="1">
            <a:spLocks noGrp="1"/>
          </p:cNvSpPr>
          <p:nvPr>
            <p:ph type="body" idx="4294967295"/>
          </p:nvPr>
        </p:nvSpPr>
        <p:spPr>
          <a:prstGeom prst="rect">
            <a:avLst/>
          </a:prstGeom>
        </p:spPr>
        <p:txBody>
          <a:bodyPr/>
          <a:lstStyle/>
          <a:p>
            <a:pPr marL="0" indent="0" defTabSz="531622">
              <a:spcBef>
                <a:spcPts val="3800"/>
              </a:spcBef>
              <a:buSzTx/>
              <a:buNone/>
              <a:defRPr sz="2912"/>
            </a:pPr>
            <a:r>
              <a:rPr dirty="0"/>
              <a:t>Al final de la </a:t>
            </a:r>
            <a:r>
              <a:rPr dirty="0" err="1"/>
              <a:t>presente</a:t>
            </a:r>
            <a:r>
              <a:rPr dirty="0"/>
              <a:t> </a:t>
            </a:r>
            <a:r>
              <a:rPr dirty="0" err="1"/>
              <a:t>lección</a:t>
            </a:r>
            <a:r>
              <a:rPr dirty="0"/>
              <a:t> el </a:t>
            </a:r>
            <a:r>
              <a:rPr dirty="0" err="1"/>
              <a:t>aprendiz</a:t>
            </a:r>
            <a:r>
              <a:rPr dirty="0"/>
              <a:t> </a:t>
            </a:r>
            <a:r>
              <a:rPr dirty="0" err="1"/>
              <a:t>estará</a:t>
            </a:r>
            <a:r>
              <a:rPr dirty="0"/>
              <a:t> </a:t>
            </a:r>
            <a:r>
              <a:rPr dirty="0" err="1"/>
              <a:t>en</a:t>
            </a:r>
            <a:r>
              <a:rPr dirty="0"/>
              <a:t> la </a:t>
            </a:r>
            <a:r>
              <a:rPr dirty="0" err="1"/>
              <a:t>capacidad</a:t>
            </a:r>
            <a:r>
              <a:rPr dirty="0"/>
              <a:t> de:</a:t>
            </a:r>
          </a:p>
          <a:p>
            <a:pPr marL="0" indent="0" defTabSz="531622">
              <a:spcBef>
                <a:spcPts val="3800"/>
              </a:spcBef>
              <a:defRPr sz="2912"/>
            </a:pPr>
            <a:r>
              <a:rPr dirty="0" err="1"/>
              <a:t>Enunciar</a:t>
            </a:r>
            <a:r>
              <a:rPr dirty="0"/>
              <a:t> la </a:t>
            </a:r>
            <a:r>
              <a:rPr dirty="0" err="1"/>
              <a:t>norma</a:t>
            </a:r>
            <a:r>
              <a:rPr dirty="0"/>
              <a:t> que </a:t>
            </a:r>
            <a:r>
              <a:rPr dirty="0" err="1"/>
              <a:t>reglamenta</a:t>
            </a:r>
            <a:r>
              <a:rPr dirty="0"/>
              <a:t> el </a:t>
            </a:r>
            <a:r>
              <a:rPr dirty="0" err="1"/>
              <a:t>trabajo</a:t>
            </a:r>
            <a:r>
              <a:rPr dirty="0"/>
              <a:t> </a:t>
            </a:r>
            <a:r>
              <a:rPr dirty="0" err="1"/>
              <a:t>en</a:t>
            </a:r>
            <a:r>
              <a:rPr dirty="0"/>
              <a:t> </a:t>
            </a:r>
            <a:r>
              <a:rPr dirty="0" err="1"/>
              <a:t>alturas</a:t>
            </a:r>
            <a:r>
              <a:rPr dirty="0"/>
              <a:t> </a:t>
            </a:r>
            <a:r>
              <a:rPr dirty="0" err="1"/>
              <a:t>en</a:t>
            </a:r>
            <a:r>
              <a:rPr dirty="0"/>
              <a:t> Colombia.</a:t>
            </a:r>
          </a:p>
          <a:p>
            <a:pPr marL="0" indent="0" defTabSz="531622">
              <a:spcBef>
                <a:spcPts val="3800"/>
              </a:spcBef>
              <a:defRPr sz="2912"/>
            </a:pPr>
            <a:r>
              <a:rPr dirty="0" err="1"/>
              <a:t>Explicar</a:t>
            </a:r>
            <a:r>
              <a:rPr dirty="0"/>
              <a:t> </a:t>
            </a:r>
            <a:r>
              <a:rPr dirty="0" err="1"/>
              <a:t>cual</a:t>
            </a:r>
            <a:r>
              <a:rPr dirty="0"/>
              <a:t> </a:t>
            </a:r>
            <a:r>
              <a:rPr dirty="0" err="1"/>
              <a:t>es</a:t>
            </a:r>
            <a:r>
              <a:rPr dirty="0"/>
              <a:t> el </a:t>
            </a:r>
            <a:r>
              <a:rPr dirty="0" err="1"/>
              <a:t>objeto</a:t>
            </a:r>
            <a:r>
              <a:rPr dirty="0"/>
              <a:t> y campo de </a:t>
            </a:r>
            <a:r>
              <a:rPr dirty="0" err="1"/>
              <a:t>aplicación</a:t>
            </a:r>
            <a:r>
              <a:rPr dirty="0"/>
              <a:t> de </a:t>
            </a:r>
            <a:r>
              <a:rPr dirty="0" err="1"/>
              <a:t>dicha</a:t>
            </a:r>
            <a:r>
              <a:rPr dirty="0"/>
              <a:t> </a:t>
            </a:r>
            <a:r>
              <a:rPr dirty="0" err="1"/>
              <a:t>norma</a:t>
            </a:r>
            <a:r>
              <a:rPr dirty="0"/>
              <a:t>.</a:t>
            </a:r>
          </a:p>
          <a:p>
            <a:pPr marL="0" indent="0" defTabSz="531622">
              <a:spcBef>
                <a:spcPts val="3800"/>
              </a:spcBef>
              <a:defRPr sz="2912"/>
            </a:pPr>
            <a:r>
              <a:rPr dirty="0" err="1"/>
              <a:t>Explicar</a:t>
            </a:r>
            <a:r>
              <a:rPr dirty="0"/>
              <a:t> que </a:t>
            </a:r>
            <a:r>
              <a:rPr dirty="0" err="1"/>
              <a:t>es</a:t>
            </a:r>
            <a:r>
              <a:rPr dirty="0"/>
              <a:t> </a:t>
            </a:r>
            <a:r>
              <a:rPr dirty="0" err="1"/>
              <a:t>trabajo</a:t>
            </a:r>
            <a:r>
              <a:rPr dirty="0"/>
              <a:t> </a:t>
            </a:r>
            <a:r>
              <a:rPr dirty="0" err="1"/>
              <a:t>en</a:t>
            </a:r>
            <a:r>
              <a:rPr dirty="0"/>
              <a:t> </a:t>
            </a:r>
            <a:r>
              <a:rPr dirty="0" err="1"/>
              <a:t>alturas</a:t>
            </a:r>
            <a:r>
              <a:rPr dirty="0"/>
              <a:t> </a:t>
            </a:r>
            <a:r>
              <a:rPr dirty="0" err="1"/>
              <a:t>en</a:t>
            </a:r>
            <a:r>
              <a:rPr dirty="0"/>
              <a:t> </a:t>
            </a:r>
            <a:r>
              <a:t>Colombia.</a:t>
            </a:r>
            <a:endParaRPr dirty="0"/>
          </a:p>
        </p:txBody>
      </p:sp>
      <p:sp>
        <p:nvSpPr>
          <p:cNvPr id="143" name="10 - 1"/>
          <p:cNvSpPr txBox="1"/>
          <p:nvPr/>
        </p:nvSpPr>
        <p:spPr>
          <a:xfrm>
            <a:off x="153528" y="9135627"/>
            <a:ext cx="819575" cy="28768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75360">
              <a:defRPr sz="1200"/>
            </a:lvl1pPr>
          </a:lstStyle>
          <a:p>
            <a:r>
              <a:t>10 - 1</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Resolución 1409 de 2012"/>
          <p:cNvSpPr txBox="1">
            <a:spLocks noGrp="1"/>
          </p:cNvSpPr>
          <p:nvPr>
            <p:ph type="title"/>
          </p:nvPr>
        </p:nvSpPr>
        <p:spPr>
          <a:prstGeom prst="rect">
            <a:avLst/>
          </a:prstGeom>
        </p:spPr>
        <p:txBody>
          <a:bodyPr/>
          <a:lstStyle/>
          <a:p>
            <a:r>
              <a:t>Resolución 1409 de 2012</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solución 1409 de 2012"/>
          <p:cNvSpPr txBox="1">
            <a:spLocks noGrp="1"/>
          </p:cNvSpPr>
          <p:nvPr>
            <p:ph type="title"/>
          </p:nvPr>
        </p:nvSpPr>
        <p:spPr>
          <a:xfrm>
            <a:off x="952500" y="254000"/>
            <a:ext cx="8982621" cy="2159000"/>
          </a:xfrm>
          <a:prstGeom prst="rect">
            <a:avLst/>
          </a:prstGeom>
        </p:spPr>
        <p:txBody>
          <a:bodyPr/>
          <a:lstStyle>
            <a:lvl1pPr defTabSz="484886">
              <a:defRPr sz="6640"/>
            </a:lvl1pPr>
          </a:lstStyle>
          <a:p>
            <a:r>
              <a:t>Resolución 1409 de 2012</a:t>
            </a:r>
          </a:p>
        </p:txBody>
      </p:sp>
      <p:sp>
        <p:nvSpPr>
          <p:cNvPr id="152" name="La presente resolución tiene por objeto establecer el reglamento de Seguridad para protección contra caídas en trabajo en alturas"/>
          <p:cNvSpPr txBox="1">
            <a:spLocks noGrp="1"/>
          </p:cNvSpPr>
          <p:nvPr>
            <p:ph type="body" sz="half" idx="1"/>
          </p:nvPr>
        </p:nvSpPr>
        <p:spPr>
          <a:prstGeom prst="rect">
            <a:avLst/>
          </a:prstGeom>
        </p:spPr>
        <p:txBody>
          <a:bodyPr/>
          <a:lstStyle/>
          <a:p>
            <a:pPr marL="0" indent="0" algn="just">
              <a:spcBef>
                <a:spcPts val="4200"/>
              </a:spcBef>
              <a:buSzTx/>
              <a:buNone/>
              <a:defRPr sz="3200"/>
            </a:pPr>
            <a:r>
              <a:t>La presente resolución tiene por </a:t>
            </a:r>
            <a:r>
              <a:rPr b="1">
                <a:latin typeface="Segoe UI"/>
                <a:ea typeface="Segoe UI"/>
                <a:cs typeface="Segoe UI"/>
                <a:sym typeface="Segoe UI"/>
              </a:rPr>
              <a:t>objeto</a:t>
            </a:r>
            <a:r>
              <a:t> establecer el reglamento de Seguridad para protección contra caídas en trabajo en alturas</a:t>
            </a:r>
          </a:p>
        </p:txBody>
      </p:sp>
      <p:sp>
        <p:nvSpPr>
          <p:cNvPr id="153" name="3/9/18"/>
          <p:cNvSpPr txBox="1"/>
          <p:nvPr/>
        </p:nvSpPr>
        <p:spPr>
          <a:xfrm>
            <a:off x="894079" y="9155946"/>
            <a:ext cx="2926081" cy="2876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75360">
              <a:defRPr sz="1200">
                <a:solidFill>
                  <a:srgbClr val="E7E6E6"/>
                </a:solidFill>
              </a:defRPr>
            </a:lvl1pPr>
          </a:lstStyle>
          <a:p>
            <a:r>
              <a:t>3/9/18</a:t>
            </a:r>
          </a:p>
        </p:txBody>
      </p:sp>
      <p:sp>
        <p:nvSpPr>
          <p:cNvPr id="154" name="CESAR AUGUSTO HOLGUIN…"/>
          <p:cNvSpPr txBox="1"/>
          <p:nvPr/>
        </p:nvSpPr>
        <p:spPr>
          <a:xfrm>
            <a:off x="4307839" y="9023710"/>
            <a:ext cx="4389122" cy="55215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1600">
                <a:solidFill>
                  <a:srgbClr val="DFDCB7"/>
                </a:solidFill>
                <a:latin typeface="Arial"/>
                <a:ea typeface="Arial"/>
                <a:cs typeface="Arial"/>
                <a:sym typeface="Arial"/>
              </a:defRPr>
            </a:pPr>
            <a:r>
              <a:t>CESAR AUGUSTO HOLGUIN </a:t>
            </a:r>
          </a:p>
          <a:p>
            <a:pPr>
              <a:defRPr sz="1600">
                <a:solidFill>
                  <a:srgbClr val="DFDCB7"/>
                </a:solidFill>
                <a:latin typeface="Arial"/>
                <a:ea typeface="Arial"/>
                <a:cs typeface="Arial"/>
                <a:sym typeface="Arial"/>
              </a:defRPr>
            </a:pPr>
            <a:r>
              <a:t>ENTRENADOR T.S.A</a:t>
            </a:r>
          </a:p>
        </p:txBody>
      </p:sp>
      <p:pic>
        <p:nvPicPr>
          <p:cNvPr id="155" name="Resultado de imagen para resolucion 1409" descr="Resultado de imagen para resolucion 1409"/>
          <p:cNvPicPr>
            <a:picLocks noChangeAspect="1"/>
          </p:cNvPicPr>
          <p:nvPr/>
        </p:nvPicPr>
        <p:blipFill>
          <a:blip r:embed="rId2">
            <a:extLst/>
          </a:blip>
          <a:stretch>
            <a:fillRect/>
          </a:stretch>
        </p:blipFill>
        <p:spPr>
          <a:xfrm>
            <a:off x="6809458" y="2675466"/>
            <a:ext cx="5529298" cy="4003041"/>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2">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1" build="p"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Resolución 1409 de 2012"/>
          <p:cNvSpPr txBox="1">
            <a:spLocks noGrp="1"/>
          </p:cNvSpPr>
          <p:nvPr>
            <p:ph type="title" idx="4294967295"/>
          </p:nvPr>
        </p:nvSpPr>
        <p:spPr>
          <a:xfrm>
            <a:off x="952500" y="254000"/>
            <a:ext cx="8770045" cy="2159000"/>
          </a:xfrm>
          <a:prstGeom prst="rect">
            <a:avLst/>
          </a:prstGeom>
        </p:spPr>
        <p:txBody>
          <a:bodyPr/>
          <a:lstStyle>
            <a:lvl1pPr defTabSz="484886">
              <a:defRPr sz="6640"/>
            </a:lvl1pPr>
          </a:lstStyle>
          <a:p>
            <a:r>
              <a:t>Resolución 1409 de 2012</a:t>
            </a:r>
          </a:p>
        </p:txBody>
      </p:sp>
      <p:sp>
        <p:nvSpPr>
          <p:cNvPr id="158" name="Campo de aplicación"/>
          <p:cNvSpPr txBox="1">
            <a:spLocks noGrp="1"/>
          </p:cNvSpPr>
          <p:nvPr>
            <p:ph type="body" sz="quarter" idx="4294967295"/>
          </p:nvPr>
        </p:nvSpPr>
        <p:spPr>
          <a:xfrm>
            <a:off x="838533" y="2259590"/>
            <a:ext cx="6549616" cy="1127358"/>
          </a:xfrm>
          <a:prstGeom prst="rect">
            <a:avLst/>
          </a:prstGeom>
        </p:spPr>
        <p:txBody>
          <a:bodyPr/>
          <a:lstStyle>
            <a:lvl1pPr marL="0" indent="0">
              <a:spcBef>
                <a:spcPts val="0"/>
              </a:spcBef>
              <a:buSzTx/>
              <a:buNone/>
              <a:defRPr sz="3700" b="1"/>
            </a:lvl1pPr>
          </a:lstStyle>
          <a:p>
            <a:r>
              <a:t>Campo de aplicación</a:t>
            </a:r>
          </a:p>
        </p:txBody>
      </p:sp>
      <p:sp>
        <p:nvSpPr>
          <p:cNvPr id="159" name="Aplica a todos los:…"/>
          <p:cNvSpPr txBox="1"/>
          <p:nvPr/>
        </p:nvSpPr>
        <p:spPr>
          <a:xfrm>
            <a:off x="1010303" y="3664076"/>
            <a:ext cx="5502206" cy="52403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lnSpcReduction="10000"/>
          </a:bodyPr>
          <a:lstStyle/>
          <a:p>
            <a:pPr algn="l" defTabSz="543305">
              <a:spcBef>
                <a:spcPts val="3900"/>
              </a:spcBef>
              <a:defRPr sz="2976" b="0"/>
            </a:pPr>
            <a:r>
              <a:t>Aplica a todos los:</a:t>
            </a:r>
            <a:endParaRPr sz="4650"/>
          </a:p>
          <a:p>
            <a:pPr algn="l" defTabSz="543305">
              <a:spcBef>
                <a:spcPts val="3900"/>
              </a:spcBef>
              <a:buSzPct val="100000"/>
              <a:buFont typeface="Arial"/>
              <a:buChar char="•"/>
              <a:defRPr sz="2976" b="0"/>
            </a:pPr>
            <a:r>
              <a:t>Empleadores, </a:t>
            </a:r>
            <a:endParaRPr sz="3534"/>
          </a:p>
          <a:p>
            <a:pPr algn="l" defTabSz="543305">
              <a:spcBef>
                <a:spcPts val="3900"/>
              </a:spcBef>
              <a:buSzPct val="100000"/>
              <a:buFont typeface="Arial"/>
              <a:buChar char="•"/>
              <a:defRPr sz="2976" b="0"/>
            </a:pPr>
            <a:r>
              <a:t>Empresas,</a:t>
            </a:r>
            <a:endParaRPr sz="3534"/>
          </a:p>
          <a:p>
            <a:pPr algn="l" defTabSz="543305">
              <a:spcBef>
                <a:spcPts val="3900"/>
              </a:spcBef>
              <a:buSzPct val="100000"/>
              <a:buFont typeface="Arial"/>
              <a:buChar char="•"/>
              <a:defRPr sz="2976" b="0"/>
            </a:pPr>
            <a:r>
              <a:t>Contratistas, </a:t>
            </a:r>
            <a:endParaRPr sz="3534"/>
          </a:p>
          <a:p>
            <a:pPr algn="l" defTabSz="543305">
              <a:spcBef>
                <a:spcPts val="3900"/>
              </a:spcBef>
              <a:buSzPct val="100000"/>
              <a:buFont typeface="Arial"/>
              <a:buChar char="•"/>
              <a:defRPr sz="2976" b="0"/>
            </a:pPr>
            <a:r>
              <a:t>Subcontratistas </a:t>
            </a:r>
            <a:endParaRPr sz="3534"/>
          </a:p>
          <a:p>
            <a:pPr algn="l" defTabSz="543305">
              <a:spcBef>
                <a:spcPts val="3900"/>
              </a:spcBef>
              <a:buSzPct val="100000"/>
              <a:buFont typeface="Arial"/>
              <a:buChar char="•"/>
              <a:defRPr sz="2976" b="0"/>
            </a:pPr>
            <a:r>
              <a:t>Trabajadores</a:t>
            </a:r>
          </a:p>
        </p:txBody>
      </p:sp>
      <p:sp>
        <p:nvSpPr>
          <p:cNvPr id="160" name="De todas las actividades económicas de los sectores formales e informales de la economía, que desarrollen trabajo en alturas con peligro de caídas."/>
          <p:cNvSpPr txBox="1"/>
          <p:nvPr/>
        </p:nvSpPr>
        <p:spPr>
          <a:xfrm>
            <a:off x="6673683" y="3562773"/>
            <a:ext cx="5529299" cy="524030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pPr algn="l">
              <a:spcBef>
                <a:spcPts val="4200"/>
              </a:spcBef>
              <a:defRPr sz="3200" b="0"/>
            </a:pPr>
            <a:r>
              <a:t>De todas las actividades económicas de los sectores </a:t>
            </a:r>
            <a:r>
              <a:rPr sz="4400" b="1">
                <a:latin typeface="Segoe UI"/>
                <a:ea typeface="Segoe UI"/>
                <a:cs typeface="Segoe UI"/>
                <a:sym typeface="Segoe UI"/>
              </a:rPr>
              <a:t>formales e informales </a:t>
            </a:r>
            <a:r>
              <a:t>de la economía, que desarrollen trabajo en alturas con peligro de caídas.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9">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5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5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iterate>
                                    <p:tmAbs val="0"/>
                                  </p:iterate>
                                  <p:childTnLst>
                                    <p:set>
                                      <p:cBhvr>
                                        <p:cTn id="16" fill="hold"/>
                                        <p:tgtEl>
                                          <p:spTgt spid="15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15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1" nodeType="clickEffect">
                                  <p:stCondLst>
                                    <p:cond delay="0"/>
                                  </p:stCondLst>
                                  <p:iterate>
                                    <p:tmAbs val="0"/>
                                  </p:iterate>
                                  <p:childTnLst>
                                    <p:set>
                                      <p:cBhvr>
                                        <p:cTn id="24" fill="hold"/>
                                        <p:tgtEl>
                                          <p:spTgt spid="15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iterate>
                                    <p:tmAbs val="0"/>
                                  </p:iterate>
                                  <p:childTnLst>
                                    <p:set>
                                      <p:cBhvr>
                                        <p:cTn id="28" fill="hold"/>
                                        <p:tgtEl>
                                          <p:spTgt spid="1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 grpId="1" build="p"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Resolución 1409 de 2012"/>
          <p:cNvSpPr txBox="1">
            <a:spLocks noGrp="1"/>
          </p:cNvSpPr>
          <p:nvPr>
            <p:ph type="title" idx="4294967295"/>
          </p:nvPr>
        </p:nvSpPr>
        <p:spPr>
          <a:prstGeom prst="rect">
            <a:avLst/>
          </a:prstGeom>
        </p:spPr>
        <p:txBody>
          <a:bodyPr/>
          <a:lstStyle>
            <a:lvl1pPr defTabSz="543305">
              <a:defRPr sz="7440"/>
            </a:lvl1pPr>
          </a:lstStyle>
          <a:p>
            <a:r>
              <a:t>Resolución 1409 de 2012</a:t>
            </a:r>
          </a:p>
        </p:txBody>
      </p:sp>
      <p:sp>
        <p:nvSpPr>
          <p:cNvPr id="163" name="Excepciones de la norma"/>
          <p:cNvSpPr txBox="1">
            <a:spLocks noGrp="1"/>
          </p:cNvSpPr>
          <p:nvPr>
            <p:ph type="body" idx="4294967295"/>
          </p:nvPr>
        </p:nvSpPr>
        <p:spPr>
          <a:prstGeom prst="rect">
            <a:avLst/>
          </a:prstGeom>
        </p:spPr>
        <p:txBody>
          <a:bodyPr/>
          <a:lstStyle>
            <a:lvl1pPr marL="0" indent="0">
              <a:buSzTx/>
              <a:buNone/>
              <a:defRPr sz="4400" b="1">
                <a:latin typeface="Verdana"/>
                <a:ea typeface="Verdana"/>
                <a:cs typeface="Verdana"/>
                <a:sym typeface="Verdana"/>
              </a:defRPr>
            </a:lvl1pPr>
          </a:lstStyle>
          <a:p>
            <a:r>
              <a:t>Excepciones de la norma</a:t>
            </a:r>
          </a:p>
        </p:txBody>
      </p:sp>
      <p:pic>
        <p:nvPicPr>
          <p:cNvPr id="164" name="Resultado de imagen para circo cuerda floja con arnes" descr="Resultado de imagen para circo cuerda floja con arnes"/>
          <p:cNvPicPr>
            <a:picLocks noChangeAspect="1"/>
          </p:cNvPicPr>
          <p:nvPr/>
        </p:nvPicPr>
        <p:blipFill>
          <a:blip r:embed="rId2">
            <a:extLst/>
          </a:blip>
          <a:stretch>
            <a:fillRect/>
          </a:stretch>
        </p:blipFill>
        <p:spPr>
          <a:xfrm>
            <a:off x="100375" y="2696851"/>
            <a:ext cx="12522615" cy="6360090"/>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solución 1409 de 2012"/>
          <p:cNvSpPr txBox="1">
            <a:spLocks noGrp="1"/>
          </p:cNvSpPr>
          <p:nvPr>
            <p:ph type="title"/>
          </p:nvPr>
        </p:nvSpPr>
        <p:spPr>
          <a:xfrm>
            <a:off x="952500" y="254000"/>
            <a:ext cx="9002961" cy="2159000"/>
          </a:xfrm>
          <a:prstGeom prst="rect">
            <a:avLst/>
          </a:prstGeom>
        </p:spPr>
        <p:txBody>
          <a:bodyPr/>
          <a:lstStyle>
            <a:lvl1pPr defTabSz="484886">
              <a:defRPr sz="6640"/>
            </a:lvl1pPr>
          </a:lstStyle>
          <a:p>
            <a:r>
              <a:t>Resolución 1409 de 2012</a:t>
            </a:r>
          </a:p>
        </p:txBody>
      </p:sp>
      <p:sp>
        <p:nvSpPr>
          <p:cNvPr id="167" name="Todo trabajo en el que exista el riesgo de caer a 1,50 m o más sobre un nivel inferior…"/>
          <p:cNvSpPr txBox="1">
            <a:spLocks noGrp="1"/>
          </p:cNvSpPr>
          <p:nvPr>
            <p:ph type="body" sz="half" idx="1"/>
          </p:nvPr>
        </p:nvSpPr>
        <p:spPr>
          <a:prstGeom prst="rect">
            <a:avLst/>
          </a:prstGeom>
        </p:spPr>
        <p:txBody>
          <a:bodyPr/>
          <a:lstStyle/>
          <a:p>
            <a:pPr marL="233172" indent="-233172">
              <a:lnSpc>
                <a:spcPct val="76000"/>
              </a:lnSpc>
              <a:spcBef>
                <a:spcPts val="1200"/>
              </a:spcBef>
              <a:buChar char="✓"/>
              <a:defRPr sz="3400"/>
            </a:pPr>
            <a:r>
              <a:t>Todo trabajo en el que exista el riesgo de caer a 1,50 m o más sobre un nivel inferior</a:t>
            </a:r>
          </a:p>
          <a:p>
            <a:pPr marL="233172" indent="-233172">
              <a:lnSpc>
                <a:spcPct val="76000"/>
              </a:lnSpc>
              <a:spcBef>
                <a:spcPts val="1200"/>
              </a:spcBef>
              <a:buChar char="✓"/>
              <a:defRPr sz="3400"/>
            </a:pPr>
            <a:r>
              <a:t>cualquier tipo de trabajo que se desarrolle, bajo nivel cero: como pozos, ingreso a tanques enterrados, excavaciones de profundidad mayor a 1.50m y situaciones similares.</a:t>
            </a:r>
          </a:p>
        </p:txBody>
      </p:sp>
      <p:sp>
        <p:nvSpPr>
          <p:cNvPr id="168" name="3/9/18"/>
          <p:cNvSpPr txBox="1"/>
          <p:nvPr/>
        </p:nvSpPr>
        <p:spPr>
          <a:xfrm>
            <a:off x="894079" y="9155946"/>
            <a:ext cx="2926081" cy="28768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lvl1pPr defTabSz="975360">
              <a:defRPr sz="1200">
                <a:solidFill>
                  <a:srgbClr val="E7E6E6"/>
                </a:solidFill>
              </a:defRPr>
            </a:lvl1pPr>
          </a:lstStyle>
          <a:p>
            <a:r>
              <a:t>3/9/18</a:t>
            </a:r>
          </a:p>
        </p:txBody>
      </p:sp>
      <p:sp>
        <p:nvSpPr>
          <p:cNvPr id="169" name="CESAR AUGUSTO HOLGUIN…"/>
          <p:cNvSpPr txBox="1"/>
          <p:nvPr/>
        </p:nvSpPr>
        <p:spPr>
          <a:xfrm>
            <a:off x="4307839" y="9023710"/>
            <a:ext cx="4389122" cy="552153"/>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spAutoFit/>
          </a:bodyPr>
          <a:lstStyle/>
          <a:p>
            <a:pPr>
              <a:defRPr sz="1600">
                <a:solidFill>
                  <a:srgbClr val="DFDCB7"/>
                </a:solidFill>
                <a:latin typeface="Arial"/>
                <a:ea typeface="Arial"/>
                <a:cs typeface="Arial"/>
                <a:sym typeface="Arial"/>
              </a:defRPr>
            </a:pPr>
            <a:r>
              <a:t>CESAR AUGUSTO HOLGUIN </a:t>
            </a:r>
          </a:p>
          <a:p>
            <a:pPr>
              <a:defRPr sz="1600">
                <a:solidFill>
                  <a:srgbClr val="DFDCB7"/>
                </a:solidFill>
                <a:latin typeface="Arial"/>
                <a:ea typeface="Arial"/>
                <a:cs typeface="Arial"/>
                <a:sym typeface="Arial"/>
              </a:defRPr>
            </a:pPr>
            <a:r>
              <a:t>ENTRENADOR T.S.A</a:t>
            </a:r>
          </a:p>
        </p:txBody>
      </p:sp>
      <p:pic>
        <p:nvPicPr>
          <p:cNvPr id="170" name="Resultado de imagen para trabajo en alturas" descr="Resultado de imagen para trabajo en alturas"/>
          <p:cNvPicPr>
            <a:picLocks noChangeAspect="1"/>
          </p:cNvPicPr>
          <p:nvPr/>
        </p:nvPicPr>
        <p:blipFill>
          <a:blip r:embed="rId2">
            <a:extLst/>
          </a:blip>
          <a:stretch>
            <a:fillRect/>
          </a:stretch>
        </p:blipFill>
        <p:spPr>
          <a:xfrm>
            <a:off x="6649155" y="2659662"/>
            <a:ext cx="5951503" cy="462393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7">
                                            <p:bg/>
                                          </p:spTgt>
                                        </p:tgtEl>
                                        <p:attrNameLst>
                                          <p:attrName>style.visibility</p:attrName>
                                        </p:attrNameLst>
                                      </p:cBhvr>
                                      <p:to>
                                        <p:strVal val="visible"/>
                                      </p:to>
                                    </p:set>
                                  </p:childTnLst>
                                </p:cTn>
                              </p:par>
                              <p:par>
                                <p:cTn id="7" presetID="1" presetClass="entr" presetSubtype="0" fill="hold" grpId="1" nodeType="withEffect">
                                  <p:stCondLst>
                                    <p:cond delay="0"/>
                                  </p:stCondLst>
                                  <p:iterate>
                                    <p:tmAbs val="0"/>
                                  </p:iterate>
                                  <p:childTnLst>
                                    <p:set>
                                      <p:cBhvr>
                                        <p:cTn id="8" fill="hold"/>
                                        <p:tgtEl>
                                          <p:spTgt spid="16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iterate>
                                    <p:tmAbs val="0"/>
                                  </p:iterate>
                                  <p:childTnLst>
                                    <p:set>
                                      <p:cBhvr>
                                        <p:cTn id="12" fill="hold"/>
                                        <p:tgtEl>
                                          <p:spTgt spid="1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1" build="p" animBg="1" advAuto="0"/>
    </p:bld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129</TotalTime>
  <Words>753</Words>
  <Application>Microsoft Macintosh PowerPoint</Application>
  <PresentationFormat>Personalizado</PresentationFormat>
  <Paragraphs>81</Paragraphs>
  <Slides>15</Slides>
  <Notes>0</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15</vt:i4>
      </vt:variant>
    </vt:vector>
  </HeadingPairs>
  <TitlesOfParts>
    <vt:vector size="27" baseType="lpstr">
      <vt:lpstr>Arial</vt:lpstr>
      <vt:lpstr>Calibri</vt:lpstr>
      <vt:lpstr>Calibri Light</vt:lpstr>
      <vt:lpstr>Helvetica</vt:lpstr>
      <vt:lpstr>Helvetica Light</vt:lpstr>
      <vt:lpstr>Helvetica Neue</vt:lpstr>
      <vt:lpstr>Helvetica Neue Light</vt:lpstr>
      <vt:lpstr>Helvetica Neue Medium</vt:lpstr>
      <vt:lpstr>Helvetica Neue Thin</vt:lpstr>
      <vt:lpstr>Segoe UI</vt:lpstr>
      <vt:lpstr>Verdana</vt:lpstr>
      <vt:lpstr>White</vt:lpstr>
      <vt:lpstr>TRABAJO SEGURO EN ALTURAS    Introducción Requisitos legales en la protección contra caídas en trabajo en alturas. </vt:lpstr>
      <vt:lpstr>Politica de datos</vt:lpstr>
      <vt:lpstr>Código de conducta</vt:lpstr>
      <vt:lpstr>Objetivos</vt:lpstr>
      <vt:lpstr>Resolución 1409 de 2012</vt:lpstr>
      <vt:lpstr>Resolución 1409 de 2012</vt:lpstr>
      <vt:lpstr>Resolución 1409 de 2012</vt:lpstr>
      <vt:lpstr>Resolución 1409 de 2012</vt:lpstr>
      <vt:lpstr>Resolución 1409 de 2012</vt:lpstr>
      <vt:lpstr>¿Trabajo seguro en alturas?</vt:lpstr>
      <vt:lpstr>Incidente de trabajo ¿Qué es?</vt:lpstr>
      <vt:lpstr>¿Qué es Accidente de Trabajo ?</vt:lpstr>
      <vt:lpstr>¿Qué es Accidente de Trabajo ?</vt:lpstr>
      <vt:lpstr>¿Qué es Accidente de Trabajo ?</vt:lpstr>
      <vt:lpstr>Los actores en un accidente de trabajo</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TRABAJO SEGURO EN ALTURAS    Introducción Requisitos legales en la protección contra caídas en trabajo en alturas. </dc:title>
  <cp:lastModifiedBy>Cesar Holguin Holguin</cp:lastModifiedBy>
  <cp:revision>9</cp:revision>
  <dcterms:modified xsi:type="dcterms:W3CDTF">2019-07-05T12:54:12Z</dcterms:modified>
</cp:coreProperties>
</file>